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4" r:id="rId1"/>
  </p:sldMasterIdLst>
  <p:notesMasterIdLst>
    <p:notesMasterId r:id="rId46"/>
  </p:notesMasterIdLst>
  <p:sldIdLst>
    <p:sldId id="256" r:id="rId2"/>
    <p:sldId id="257" r:id="rId3"/>
    <p:sldId id="258" r:id="rId4"/>
    <p:sldId id="259" r:id="rId5"/>
    <p:sldId id="260" r:id="rId6"/>
    <p:sldId id="261" r:id="rId7"/>
    <p:sldId id="262" r:id="rId8"/>
    <p:sldId id="263" r:id="rId9"/>
    <p:sldId id="268" r:id="rId10"/>
    <p:sldId id="266" r:id="rId11"/>
    <p:sldId id="267" r:id="rId12"/>
    <p:sldId id="297" r:id="rId13"/>
    <p:sldId id="269" r:id="rId14"/>
    <p:sldId id="270" r:id="rId15"/>
    <p:sldId id="298" r:id="rId16"/>
    <p:sldId id="271" r:id="rId17"/>
    <p:sldId id="272" r:id="rId18"/>
    <p:sldId id="273" r:id="rId19"/>
    <p:sldId id="274" r:id="rId20"/>
    <p:sldId id="275" r:id="rId21"/>
    <p:sldId id="276" r:id="rId22"/>
    <p:sldId id="287" r:id="rId23"/>
    <p:sldId id="277" r:id="rId24"/>
    <p:sldId id="278" r:id="rId25"/>
    <p:sldId id="279" r:id="rId26"/>
    <p:sldId id="299" r:id="rId27"/>
    <p:sldId id="281" r:id="rId28"/>
    <p:sldId id="300" r:id="rId29"/>
    <p:sldId id="282" r:id="rId30"/>
    <p:sldId id="284" r:id="rId31"/>
    <p:sldId id="285" r:id="rId32"/>
    <p:sldId id="283" r:id="rId33"/>
    <p:sldId id="286" r:id="rId34"/>
    <p:sldId id="288" r:id="rId35"/>
    <p:sldId id="289" r:id="rId36"/>
    <p:sldId id="290" r:id="rId37"/>
    <p:sldId id="291" r:id="rId38"/>
    <p:sldId id="292" r:id="rId39"/>
    <p:sldId id="293" r:id="rId40"/>
    <p:sldId id="301" r:id="rId41"/>
    <p:sldId id="294" r:id="rId42"/>
    <p:sldId id="295" r:id="rId43"/>
    <p:sldId id="296" r:id="rId44"/>
    <p:sldId id="302" r:id="rId4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04" autoAdjust="0"/>
  </p:normalViewPr>
  <p:slideViewPr>
    <p:cSldViewPr snapToGrid="0">
      <p:cViewPr varScale="1">
        <p:scale>
          <a:sx n="106" d="100"/>
          <a:sy n="106" d="100"/>
        </p:scale>
        <p:origin x="792" y="96"/>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hdphoto1.wdp>
</file>

<file path=ppt/media/hdphoto2.wdp>
</file>

<file path=ppt/media/hdphoto3.wdp>
</file>

<file path=ppt/media/hdphoto4.wdp>
</file>

<file path=ppt/media/image1.jpeg>
</file>

<file path=ppt/media/image10.pn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2.jpg>
</file>

<file path=ppt/media/image3.png>
</file>

<file path=ppt/media/image4.jpe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C0E038A-DA33-45EF-8190-2F052DD31B25}" type="datetimeFigureOut">
              <a:rPr lang="en-IN" smtClean="0"/>
              <a:t>28-08-2025</a:t>
            </a:fld>
            <a:endParaRPr lang="en-IN"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63A88BE-327C-4994-90CD-41FF7956B41A}" type="slidenum">
              <a:rPr lang="en-IN" smtClean="0"/>
              <a:t>‹#›</a:t>
            </a:fld>
            <a:endParaRPr lang="en-IN" dirty="0"/>
          </a:p>
        </p:txBody>
      </p:sp>
    </p:spTree>
    <p:extLst>
      <p:ext uri="{BB962C8B-B14F-4D97-AF65-F5344CB8AC3E}">
        <p14:creationId xmlns:p14="http://schemas.microsoft.com/office/powerpoint/2010/main" val="39441550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63A88BE-327C-4994-90CD-41FF7956B41A}" type="slidenum">
              <a:rPr lang="en-IN" smtClean="0"/>
              <a:t>1</a:t>
            </a:fld>
            <a:endParaRPr lang="en-IN" dirty="0"/>
          </a:p>
        </p:txBody>
      </p:sp>
    </p:spTree>
    <p:extLst>
      <p:ext uri="{BB962C8B-B14F-4D97-AF65-F5344CB8AC3E}">
        <p14:creationId xmlns:p14="http://schemas.microsoft.com/office/powerpoint/2010/main" val="12268508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63A88BE-327C-4994-90CD-41FF7956B41A}" type="slidenum">
              <a:rPr lang="en-IN" smtClean="0"/>
              <a:t>5</a:t>
            </a:fld>
            <a:endParaRPr lang="en-IN" dirty="0"/>
          </a:p>
        </p:txBody>
      </p:sp>
    </p:spTree>
    <p:extLst>
      <p:ext uri="{BB962C8B-B14F-4D97-AF65-F5344CB8AC3E}">
        <p14:creationId xmlns:p14="http://schemas.microsoft.com/office/powerpoint/2010/main" val="31920856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r</a:t>
            </a:r>
          </a:p>
        </p:txBody>
      </p:sp>
      <p:sp>
        <p:nvSpPr>
          <p:cNvPr id="4" name="Slide Number Placeholder 3"/>
          <p:cNvSpPr>
            <a:spLocks noGrp="1"/>
          </p:cNvSpPr>
          <p:nvPr>
            <p:ph type="sldNum" sz="quarter" idx="5"/>
          </p:nvPr>
        </p:nvSpPr>
        <p:spPr/>
        <p:txBody>
          <a:bodyPr/>
          <a:lstStyle/>
          <a:p>
            <a:fld id="{563A88BE-327C-4994-90CD-41FF7956B41A}" type="slidenum">
              <a:rPr lang="en-IN" smtClean="0"/>
              <a:t>16</a:t>
            </a:fld>
            <a:endParaRPr lang="en-IN" dirty="0"/>
          </a:p>
        </p:txBody>
      </p:sp>
    </p:spTree>
    <p:extLst>
      <p:ext uri="{BB962C8B-B14F-4D97-AF65-F5344CB8AC3E}">
        <p14:creationId xmlns:p14="http://schemas.microsoft.com/office/powerpoint/2010/main" val="9805650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63A88BE-327C-4994-90CD-41FF7956B41A}" type="slidenum">
              <a:rPr lang="en-IN" smtClean="0"/>
              <a:t>19</a:t>
            </a:fld>
            <a:endParaRPr lang="en-IN" dirty="0"/>
          </a:p>
        </p:txBody>
      </p:sp>
    </p:spTree>
    <p:extLst>
      <p:ext uri="{BB962C8B-B14F-4D97-AF65-F5344CB8AC3E}">
        <p14:creationId xmlns:p14="http://schemas.microsoft.com/office/powerpoint/2010/main" val="157786248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49E2247C-F725-4327-A665-84F516C6C422}" type="datetimeFigureOut">
              <a:rPr lang="en-IN" smtClean="0"/>
              <a:t>28-08-2025</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E298F836-3498-481C-BE12-C20811731212}" type="slidenum">
              <a:rPr lang="en-IN" smtClean="0"/>
              <a:t>‹#›</a:t>
            </a:fld>
            <a:endParaRPr lang="en-IN" dirty="0"/>
          </a:p>
        </p:txBody>
      </p:sp>
      <p:cxnSp>
        <p:nvCxnSpPr>
          <p:cNvPr id="13" name="Straight Connector 12"/>
          <p:cNvCxnSpPr/>
          <p:nvPr/>
        </p:nvCxnSpPr>
        <p:spPr>
          <a:xfrm flipV="1">
            <a:off x="8386842"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0" y="0"/>
            <a:ext cx="12192000" cy="4572001"/>
          </a:xfrm>
          <a:prstGeom prst="rect">
            <a:avLst/>
          </a:prstGeom>
          <a:blipFill dpi="0" rotWithShape="1">
            <a:blip r:embed="rId2">
              <a:duotone>
                <a:schemeClr val="accent1">
                  <a:shade val="45000"/>
                  <a:satMod val="135000"/>
                </a:schemeClr>
                <a:prstClr val="white"/>
              </a:duotone>
            </a:blip>
            <a:srcRect/>
            <a:tile tx="-133350" ty="-6350" sx="50000" sy="50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887031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9E2247C-F725-4327-A665-84F516C6C422}" type="datetimeFigureOut">
              <a:rPr lang="en-IN" smtClean="0"/>
              <a:t>28-08-2025</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E298F836-3498-481C-BE12-C20811731212}" type="slidenum">
              <a:rPr lang="en-IN" smtClean="0"/>
              <a:t>‹#›</a:t>
            </a:fld>
            <a:endParaRPr lang="en-IN" dirty="0"/>
          </a:p>
        </p:txBody>
      </p:sp>
    </p:spTree>
    <p:extLst>
      <p:ext uri="{BB962C8B-B14F-4D97-AF65-F5344CB8AC3E}">
        <p14:creationId xmlns:p14="http://schemas.microsoft.com/office/powerpoint/2010/main" val="33921833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9E2247C-F725-4327-A665-84F516C6C422}" type="datetimeFigureOut">
              <a:rPr lang="en-IN" smtClean="0"/>
              <a:t>28-08-2025</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E298F836-3498-481C-BE12-C20811731212}" type="slidenum">
              <a:rPr lang="en-IN" smtClean="0"/>
              <a:t>‹#›</a:t>
            </a:fld>
            <a:endParaRPr lang="en-IN" dirty="0"/>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966286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9E2247C-F725-4327-A665-84F516C6C422}" type="datetimeFigureOut">
              <a:rPr lang="en-IN" smtClean="0"/>
              <a:t>28-08-2025</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E298F836-3498-481C-BE12-C20811731212}" type="slidenum">
              <a:rPr lang="en-IN" smtClean="0"/>
              <a:t>‹#›</a:t>
            </a:fld>
            <a:endParaRPr lang="en-IN" dirty="0"/>
          </a:p>
        </p:txBody>
      </p:sp>
    </p:spTree>
    <p:extLst>
      <p:ext uri="{BB962C8B-B14F-4D97-AF65-F5344CB8AC3E}">
        <p14:creationId xmlns:p14="http://schemas.microsoft.com/office/powerpoint/2010/main" val="11429969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9E2247C-F725-4327-A665-84F516C6C422}" type="datetimeFigureOut">
              <a:rPr lang="en-IN" smtClean="0"/>
              <a:t>28-08-2025</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E298F836-3498-481C-BE12-C20811731212}" type="slidenum">
              <a:rPr lang="en-IN" smtClean="0"/>
              <a:t>‹#›</a:t>
            </a:fld>
            <a:endParaRPr lang="en-IN" dirty="0"/>
          </a:p>
        </p:txBody>
      </p:sp>
      <p:cxnSp>
        <p:nvCxnSpPr>
          <p:cNvPr id="12" name="Straight Connector 11"/>
          <p:cNvCxnSpPr/>
          <p:nvPr/>
        </p:nvCxnSpPr>
        <p:spPr>
          <a:xfrm flipV="1">
            <a:off x="8386842" y="5264106"/>
            <a:ext cx="0" cy="91440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13" name="Rectangle 12"/>
          <p:cNvSpPr/>
          <p:nvPr/>
        </p:nvSpPr>
        <p:spPr>
          <a:xfrm>
            <a:off x="0" y="-1"/>
            <a:ext cx="12192000" cy="4572000"/>
          </a:xfrm>
          <a:prstGeom prst="rect">
            <a:avLst/>
          </a:prstGeom>
          <a:blipFill dpi="0" rotWithShape="1">
            <a:blip r:embed="rId2">
              <a:duotone>
                <a:schemeClr val="accent3">
                  <a:shade val="45000"/>
                  <a:satMod val="135000"/>
                </a:schemeClr>
                <a:prstClr val="white"/>
              </a:duotone>
            </a:blip>
            <a:srcRect/>
            <a:tile tx="-133350" ty="-6350" sx="50000" sy="50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8032787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9E2247C-F725-4327-A665-84F516C6C422}" type="datetimeFigureOut">
              <a:rPr lang="en-IN" smtClean="0"/>
              <a:t>28-08-2025</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E298F836-3498-481C-BE12-C20811731212}" type="slidenum">
              <a:rPr lang="en-IN" smtClean="0"/>
              <a:t>‹#›</a:t>
            </a:fld>
            <a:endParaRPr lang="en-IN" dirty="0"/>
          </a:p>
        </p:txBody>
      </p:sp>
    </p:spTree>
    <p:extLst>
      <p:ext uri="{BB962C8B-B14F-4D97-AF65-F5344CB8AC3E}">
        <p14:creationId xmlns:p14="http://schemas.microsoft.com/office/powerpoint/2010/main" val="1654117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E2247C-F725-4327-A665-84F516C6C422}" type="datetimeFigureOut">
              <a:rPr lang="en-IN" smtClean="0"/>
              <a:t>28-08-2025</a:t>
            </a:fld>
            <a:endParaRPr lang="en-IN" dirty="0"/>
          </a:p>
        </p:txBody>
      </p:sp>
      <p:sp>
        <p:nvSpPr>
          <p:cNvPr id="8" name="Footer Placeholder 7"/>
          <p:cNvSpPr>
            <a:spLocks noGrp="1"/>
          </p:cNvSpPr>
          <p:nvPr>
            <p:ph type="ftr" sz="quarter" idx="11"/>
          </p:nvPr>
        </p:nvSpPr>
        <p:spPr/>
        <p:txBody>
          <a:bodyPr/>
          <a:lstStyle/>
          <a:p>
            <a:endParaRPr lang="en-IN" dirty="0"/>
          </a:p>
        </p:txBody>
      </p:sp>
      <p:sp>
        <p:nvSpPr>
          <p:cNvPr id="9" name="Slide Number Placeholder 8"/>
          <p:cNvSpPr>
            <a:spLocks noGrp="1"/>
          </p:cNvSpPr>
          <p:nvPr>
            <p:ph type="sldNum" sz="quarter" idx="12"/>
          </p:nvPr>
        </p:nvSpPr>
        <p:spPr/>
        <p:txBody>
          <a:bodyPr/>
          <a:lstStyle/>
          <a:p>
            <a:fld id="{E298F836-3498-481C-BE12-C20811731212}" type="slidenum">
              <a:rPr lang="en-IN" smtClean="0"/>
              <a:t>‹#›</a:t>
            </a:fld>
            <a:endParaRPr lang="en-IN" dirty="0"/>
          </a:p>
        </p:txBody>
      </p:sp>
    </p:spTree>
    <p:extLst>
      <p:ext uri="{BB962C8B-B14F-4D97-AF65-F5344CB8AC3E}">
        <p14:creationId xmlns:p14="http://schemas.microsoft.com/office/powerpoint/2010/main" val="24118553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9E2247C-F725-4327-A665-84F516C6C422}" type="datetimeFigureOut">
              <a:rPr lang="en-IN" smtClean="0"/>
              <a:t>28-08-2025</a:t>
            </a:fld>
            <a:endParaRPr lang="en-IN" dirty="0"/>
          </a:p>
        </p:txBody>
      </p:sp>
      <p:sp>
        <p:nvSpPr>
          <p:cNvPr id="4" name="Footer Placeholder 3"/>
          <p:cNvSpPr>
            <a:spLocks noGrp="1"/>
          </p:cNvSpPr>
          <p:nvPr>
            <p:ph type="ftr" sz="quarter" idx="11"/>
          </p:nvPr>
        </p:nvSpPr>
        <p:spPr/>
        <p:txBody>
          <a:bodyPr/>
          <a:lstStyle/>
          <a:p>
            <a:endParaRPr lang="en-IN" dirty="0"/>
          </a:p>
        </p:txBody>
      </p:sp>
      <p:sp>
        <p:nvSpPr>
          <p:cNvPr id="5" name="Slide Number Placeholder 4"/>
          <p:cNvSpPr>
            <a:spLocks noGrp="1"/>
          </p:cNvSpPr>
          <p:nvPr>
            <p:ph type="sldNum" sz="quarter" idx="12"/>
          </p:nvPr>
        </p:nvSpPr>
        <p:spPr/>
        <p:txBody>
          <a:bodyPr/>
          <a:lstStyle/>
          <a:p>
            <a:fld id="{E298F836-3498-481C-BE12-C20811731212}" type="slidenum">
              <a:rPr lang="en-IN" smtClean="0"/>
              <a:t>‹#›</a:t>
            </a:fld>
            <a:endParaRPr lang="en-IN" dirty="0"/>
          </a:p>
        </p:txBody>
      </p:sp>
    </p:spTree>
    <p:extLst>
      <p:ext uri="{BB962C8B-B14F-4D97-AF65-F5344CB8AC3E}">
        <p14:creationId xmlns:p14="http://schemas.microsoft.com/office/powerpoint/2010/main" val="35194353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9E2247C-F725-4327-A665-84F516C6C422}" type="datetimeFigureOut">
              <a:rPr lang="en-IN" smtClean="0"/>
              <a:t>28-08-2025</a:t>
            </a:fld>
            <a:endParaRPr lang="en-IN" dirty="0"/>
          </a:p>
        </p:txBody>
      </p:sp>
      <p:sp>
        <p:nvSpPr>
          <p:cNvPr id="3" name="Footer Placeholder 2"/>
          <p:cNvSpPr>
            <a:spLocks noGrp="1"/>
          </p:cNvSpPr>
          <p:nvPr>
            <p:ph type="ftr" sz="quarter" idx="11"/>
          </p:nvPr>
        </p:nvSpPr>
        <p:spPr/>
        <p:txBody>
          <a:bodyPr/>
          <a:lstStyle/>
          <a:p>
            <a:endParaRPr lang="en-IN" dirty="0"/>
          </a:p>
        </p:txBody>
      </p:sp>
      <p:sp>
        <p:nvSpPr>
          <p:cNvPr id="4" name="Slide Number Placeholder 3"/>
          <p:cNvSpPr>
            <a:spLocks noGrp="1"/>
          </p:cNvSpPr>
          <p:nvPr>
            <p:ph type="sldNum" sz="quarter" idx="12"/>
          </p:nvPr>
        </p:nvSpPr>
        <p:spPr/>
        <p:txBody>
          <a:bodyPr/>
          <a:lstStyle/>
          <a:p>
            <a:fld id="{E298F836-3498-481C-BE12-C20811731212}" type="slidenum">
              <a:rPr lang="en-IN" smtClean="0"/>
              <a:t>‹#›</a:t>
            </a:fld>
            <a:endParaRPr lang="en-IN" dirty="0"/>
          </a:p>
        </p:txBody>
      </p:sp>
    </p:spTree>
    <p:extLst>
      <p:ext uri="{BB962C8B-B14F-4D97-AF65-F5344CB8AC3E}">
        <p14:creationId xmlns:p14="http://schemas.microsoft.com/office/powerpoint/2010/main" val="13903295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9E2247C-F725-4327-A665-84F516C6C422}" type="datetimeFigureOut">
              <a:rPr lang="en-IN" smtClean="0"/>
              <a:t>28-08-2025</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E298F836-3498-481C-BE12-C20811731212}" type="slidenum">
              <a:rPr lang="en-IN" smtClean="0"/>
              <a:t>‹#›</a:t>
            </a:fld>
            <a:endParaRPr lang="en-IN" dirty="0"/>
          </a:p>
        </p:txBody>
      </p:sp>
    </p:spTree>
    <p:extLst>
      <p:ext uri="{BB962C8B-B14F-4D97-AF65-F5344CB8AC3E}">
        <p14:creationId xmlns:p14="http://schemas.microsoft.com/office/powerpoint/2010/main" val="29238328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9E2247C-F725-4327-A665-84F516C6C422}" type="datetimeFigureOut">
              <a:rPr lang="en-IN" smtClean="0"/>
              <a:t>28-08-2025</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E298F836-3498-481C-BE12-C20811731212}" type="slidenum">
              <a:rPr lang="en-IN" smtClean="0"/>
              <a:t>‹#›</a:t>
            </a:fld>
            <a:endParaRPr lang="en-IN" dirty="0"/>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573046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49E2247C-F725-4327-A665-84F516C6C422}" type="datetimeFigureOut">
              <a:rPr lang="en-IN" smtClean="0"/>
              <a:t>28-08-2025</a:t>
            </a:fld>
            <a:endParaRPr lang="en-IN" dirty="0"/>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IN" dirty="0"/>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E298F836-3498-481C-BE12-C20811731212}" type="slidenum">
              <a:rPr lang="en-IN" smtClean="0"/>
              <a:t>‹#›</a:t>
            </a:fld>
            <a:endParaRPr lang="en-IN" dirty="0"/>
          </a:p>
        </p:txBody>
      </p:sp>
      <p:cxnSp>
        <p:nvCxnSpPr>
          <p:cNvPr id="8" name="Straight Connector 7"/>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40227000"/>
      </p:ext>
    </p:extLst>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microsoft.com/office/2007/relationships/hdphoto" Target="../media/hdphoto4.wdp"/></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7.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2618DD3C-AECB-422E-BF3A-25F49DF302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6D5C359A-2E91-B172-0E17-55D3DB12633F}"/>
              </a:ext>
            </a:extLst>
          </p:cNvPr>
          <p:cNvSpPr/>
          <p:nvPr/>
        </p:nvSpPr>
        <p:spPr>
          <a:xfrm>
            <a:off x="-3274" y="0"/>
            <a:ext cx="12195274" cy="6858000"/>
          </a:xfrm>
          <a:prstGeom prst="rect">
            <a:avLst/>
          </a:prstGeom>
          <a:pattFill prst="diagBrick">
            <a:fgClr>
              <a:schemeClr val="accent1">
                <a:lumMod val="60000"/>
                <a:lumOff val="40000"/>
              </a:schemeClr>
            </a:fgClr>
            <a:bgClr>
              <a:schemeClr val="accent1"/>
            </a:bgClr>
          </a:pattFill>
          <a:ln>
            <a:solidFill>
              <a:schemeClr val="accent1">
                <a:shade val="1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itle 1">
            <a:extLst>
              <a:ext uri="{FF2B5EF4-FFF2-40B4-BE49-F238E27FC236}">
                <a16:creationId xmlns:a16="http://schemas.microsoft.com/office/drawing/2014/main" id="{C5DE1CBC-A430-4DB1-8CF5-143430E1C3B0}"/>
              </a:ext>
            </a:extLst>
          </p:cNvPr>
          <p:cNvSpPr>
            <a:spLocks noGrp="1"/>
          </p:cNvSpPr>
          <p:nvPr>
            <p:ph type="ctrTitle"/>
          </p:nvPr>
        </p:nvSpPr>
        <p:spPr>
          <a:xfrm>
            <a:off x="184901" y="3066575"/>
            <a:ext cx="4188132" cy="692586"/>
          </a:xfrm>
        </p:spPr>
        <p:txBody>
          <a:bodyPr anchor="b">
            <a:normAutofit/>
          </a:bodyPr>
          <a:lstStyle/>
          <a:p>
            <a:pPr algn="ctr"/>
            <a:r>
              <a:rPr lang="en-IN" sz="4400" b="1" dirty="0"/>
              <a:t>Abhay’s Tool-Kit</a:t>
            </a:r>
          </a:p>
        </p:txBody>
      </p:sp>
      <p:sp>
        <p:nvSpPr>
          <p:cNvPr id="3" name="Subtitle 2">
            <a:extLst>
              <a:ext uri="{FF2B5EF4-FFF2-40B4-BE49-F238E27FC236}">
                <a16:creationId xmlns:a16="http://schemas.microsoft.com/office/drawing/2014/main" id="{3CFE25FF-C419-DAE8-BD0F-6A7394FCA6A8}"/>
              </a:ext>
            </a:extLst>
          </p:cNvPr>
          <p:cNvSpPr>
            <a:spLocks noGrp="1"/>
          </p:cNvSpPr>
          <p:nvPr>
            <p:ph type="subTitle" idx="1"/>
          </p:nvPr>
        </p:nvSpPr>
        <p:spPr>
          <a:xfrm>
            <a:off x="2278967" y="3759161"/>
            <a:ext cx="1901052" cy="694325"/>
          </a:xfrm>
        </p:spPr>
        <p:txBody>
          <a:bodyPr anchor="t">
            <a:normAutofit/>
          </a:bodyPr>
          <a:lstStyle/>
          <a:p>
            <a:pPr algn="r"/>
            <a:r>
              <a:rPr lang="en-IN" sz="3600" b="1" dirty="0"/>
              <a:t>Guide</a:t>
            </a:r>
          </a:p>
        </p:txBody>
      </p:sp>
      <p:cxnSp>
        <p:nvCxnSpPr>
          <p:cNvPr id="28" name="Straight Connector 27">
            <a:extLst>
              <a:ext uri="{FF2B5EF4-FFF2-40B4-BE49-F238E27FC236}">
                <a16:creationId xmlns:a16="http://schemas.microsoft.com/office/drawing/2014/main" id="{B073669D-B21F-48ED-BC1D-FFD25A3D88A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13610" y="3759161"/>
            <a:ext cx="35661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4" name="Picture 3"/>
          <p:cNvPicPr>
            <a:picLocks noChangeAspect="1"/>
          </p:cNvPicPr>
          <p:nvPr/>
        </p:nvPicPr>
        <p:blipFill>
          <a:blip r:embed="rId3">
            <a:alphaModFix/>
            <a:extLst>
              <a:ext uri="{28A0092B-C50C-407E-A947-70E740481C1C}">
                <a14:useLocalDpi xmlns:a14="http://schemas.microsoft.com/office/drawing/2010/main" val="0"/>
              </a:ext>
            </a:extLst>
          </a:blip>
          <a:srcRect l="743" t="2449" r="35135" b="3538"/>
          <a:stretch>
            <a:fillRect/>
          </a:stretch>
        </p:blipFill>
        <p:spPr>
          <a:xfrm>
            <a:off x="4376307" y="0"/>
            <a:ext cx="7815693" cy="6858001"/>
          </a:xfrm>
          <a:prstGeom prst="rect">
            <a:avLst/>
          </a:prstGeom>
        </p:spPr>
      </p:pic>
    </p:spTree>
    <p:extLst>
      <p:ext uri="{BB962C8B-B14F-4D97-AF65-F5344CB8AC3E}">
        <p14:creationId xmlns:p14="http://schemas.microsoft.com/office/powerpoint/2010/main" val="42751872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pattFill prst="pct30">
          <a:fgClr>
            <a:schemeClr val="accent1"/>
          </a:fgClr>
          <a:bgClr>
            <a:schemeClr val="bg1"/>
          </a:bgClr>
        </a:patt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654C771-D7B1-04B8-810E-C61BCA53F04B}"/>
              </a:ext>
            </a:extLst>
          </p:cNvPr>
          <p:cNvSpPr>
            <a:spLocks noGrp="1"/>
          </p:cNvSpPr>
          <p:nvPr>
            <p:ph idx="1"/>
          </p:nvPr>
        </p:nvSpPr>
        <p:spPr>
          <a:xfrm>
            <a:off x="1015075" y="715224"/>
            <a:ext cx="9720073" cy="5594136"/>
          </a:xfrm>
          <a:noFill/>
        </p:spPr>
        <p:txBody>
          <a:bodyPr>
            <a:noAutofit/>
          </a:bodyPr>
          <a:lstStyle/>
          <a:p>
            <a:pPr>
              <a:lnSpc>
                <a:spcPct val="100000"/>
              </a:lnSpc>
            </a:pPr>
            <a:r>
              <a:rPr lang="en-US" sz="1800" b="1" u="sng" dirty="0">
                <a:latin typeface="Kermit" panose="020F0503040000060003" pitchFamily="34" charset="0"/>
              </a:rPr>
              <a:t>Bezier</a:t>
            </a:r>
          </a:p>
          <a:p>
            <a:pPr>
              <a:lnSpc>
                <a:spcPct val="100000"/>
              </a:lnSpc>
            </a:pPr>
            <a:r>
              <a:rPr lang="en-US" sz="1600" dirty="0">
                <a:latin typeface="Kermit" panose="020F0503040000060003" pitchFamily="34" charset="0"/>
              </a:rPr>
              <a:t>Description: It is a basic Quadratic Bezier but with reorganized parameters. New parameters are simplified to expose to the modifiers panel after you are done building your project with it. The spline factor and spline length are also directly exposed for ease of convenience.</a:t>
            </a:r>
          </a:p>
          <a:p>
            <a:pPr>
              <a:lnSpc>
                <a:spcPct val="100000"/>
              </a:lnSpc>
            </a:pPr>
            <a:r>
              <a:rPr lang="en-US" sz="1600" dirty="0">
                <a:latin typeface="Kermit" panose="020F0503040000060003" pitchFamily="34" charset="0"/>
              </a:rPr>
              <a:t>Its primary focus is foliage creation. Things you create with it are easy to modify or simple for others to use.</a:t>
            </a:r>
          </a:p>
          <a:p>
            <a:pPr>
              <a:lnSpc>
                <a:spcPct val="100000"/>
              </a:lnSpc>
            </a:pPr>
            <a:r>
              <a:rPr lang="en-US" sz="1800" b="1" u="sng" dirty="0">
                <a:latin typeface="Kermit" panose="020F0503040000060003" pitchFamily="34" charset="0"/>
              </a:rPr>
              <a:t>Curve Arch</a:t>
            </a:r>
          </a:p>
          <a:p>
            <a:pPr>
              <a:lnSpc>
                <a:spcPct val="100000"/>
              </a:lnSpc>
            </a:pPr>
            <a:r>
              <a:rPr lang="en-US" sz="1600" dirty="0">
                <a:latin typeface="Kermit" panose="020F0503040000060003" pitchFamily="34" charset="0"/>
              </a:rPr>
              <a:t>Description: It’s an arch‑shaped curve useful in creating archways and windows. All the parameters are self‑explanatory.</a:t>
            </a:r>
          </a:p>
          <a:p>
            <a:pPr>
              <a:lnSpc>
                <a:spcPct val="100000"/>
              </a:lnSpc>
            </a:pPr>
            <a:r>
              <a:rPr lang="en-US" sz="1800" b="1" u="sng" dirty="0">
                <a:latin typeface="Kermit" panose="020F0503040000060003" pitchFamily="34" charset="0"/>
              </a:rPr>
              <a:t>Half Star</a:t>
            </a:r>
          </a:p>
          <a:p>
            <a:pPr>
              <a:lnSpc>
                <a:spcPct val="100000"/>
              </a:lnSpc>
            </a:pPr>
            <a:r>
              <a:rPr lang="en-US" sz="1600" dirty="0">
                <a:latin typeface="Kermit" panose="020F0503040000060003" pitchFamily="34" charset="0"/>
              </a:rPr>
              <a:t>Description: A curve in the shape of a star that is sliced from the middle. Smooth it with a ‘change spline type’ node to create organic shapes useful in making certain types of leaves.</a:t>
            </a:r>
          </a:p>
          <a:p>
            <a:pPr>
              <a:lnSpc>
                <a:spcPct val="100000"/>
              </a:lnSpc>
            </a:pPr>
            <a:r>
              <a:rPr lang="en-US" sz="1800" b="1" u="sng" dirty="0">
                <a:latin typeface="Kermit" panose="020F0503040000060003" pitchFamily="34" charset="0"/>
              </a:rPr>
              <a:t>Mirrored Bezier</a:t>
            </a:r>
          </a:p>
          <a:p>
            <a:pPr>
              <a:lnSpc>
                <a:spcPct val="100000"/>
              </a:lnSpc>
            </a:pPr>
            <a:r>
              <a:rPr lang="en-US" sz="1600" dirty="0">
                <a:latin typeface="Kermit" panose="020F0503040000060003" pitchFamily="34" charset="0"/>
              </a:rPr>
              <a:t>Description: Same as ‘AST_Bezier’, it’s just a Quadratic Bezier with reorganized controls and simplified parameters, but it’s mirrored. This makes it useful in profiling other curves. Play with its parameters once you’re done making your model and see the usefulness.</a:t>
            </a:r>
            <a:endParaRPr lang="en-IN" sz="1600" dirty="0">
              <a:latin typeface="Kermit" panose="020F0503040000060003" pitchFamily="34" charset="0"/>
            </a:endParaRPr>
          </a:p>
        </p:txBody>
      </p:sp>
    </p:spTree>
    <p:extLst>
      <p:ext uri="{BB962C8B-B14F-4D97-AF65-F5344CB8AC3E}">
        <p14:creationId xmlns:p14="http://schemas.microsoft.com/office/powerpoint/2010/main" val="10327888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pattFill prst="pct30">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DDDDA4-AC16-4A5E-0C1C-EB20DD9078C6}"/>
              </a:ext>
            </a:extLst>
          </p:cNvPr>
          <p:cNvSpPr>
            <a:spLocks noGrp="1"/>
          </p:cNvSpPr>
          <p:nvPr>
            <p:ph type="title"/>
          </p:nvPr>
        </p:nvSpPr>
        <p:spPr>
          <a:xfrm>
            <a:off x="1024128" y="585215"/>
            <a:ext cx="9720072" cy="5562087"/>
          </a:xfrm>
        </p:spPr>
        <p:txBody>
          <a:bodyPr anchor="t">
            <a:normAutofit/>
          </a:bodyPr>
          <a:lstStyle/>
          <a:p>
            <a:pPr>
              <a:lnSpc>
                <a:spcPct val="100000"/>
              </a:lnSpc>
            </a:pPr>
            <a:r>
              <a:rPr lang="en-US" sz="1600" b="1" u="sng" cap="none" dirty="0">
                <a:latin typeface="Kermit" panose="020F0503040000060003" pitchFamily="34" charset="0"/>
              </a:rPr>
              <a:t>Natural Spiral</a:t>
            </a:r>
            <a:br>
              <a:rPr lang="en-US" sz="1600" b="1" u="sng" cap="none" dirty="0">
                <a:latin typeface="Kermit" panose="020F0503040000060003" pitchFamily="34" charset="0"/>
              </a:rPr>
            </a:br>
            <a:br>
              <a:rPr lang="en-US" sz="1600" cap="none" dirty="0">
                <a:latin typeface="Kermit" panose="020F0503040000060003" pitchFamily="34" charset="0"/>
              </a:rPr>
            </a:br>
            <a:r>
              <a:rPr lang="en-US" sz="1600" cap="none" dirty="0">
                <a:latin typeface="Kermit" panose="020F0503040000060003" pitchFamily="34" charset="0"/>
              </a:rPr>
              <a:t>Description: It is a curve that mimics the way branches, stems, and plants curl up in nature, making it ideal for foliage creation, especially useful in making ferns, branches, and leaves.</a:t>
            </a:r>
            <a:br>
              <a:rPr lang="en-US" sz="1600" cap="none" dirty="0">
                <a:latin typeface="Kermit" panose="020F0503040000060003" pitchFamily="34" charset="0"/>
              </a:rPr>
            </a:br>
            <a:br>
              <a:rPr lang="en-US" sz="1600" cap="none" dirty="0">
                <a:latin typeface="Kermit" panose="020F0503040000060003" pitchFamily="34" charset="0"/>
              </a:rPr>
            </a:br>
            <a:r>
              <a:rPr lang="en-US" sz="1800" b="1" u="sng" cap="none" dirty="0">
                <a:latin typeface="Kermit" panose="020F0503040000060003" pitchFamily="34" charset="0"/>
              </a:rPr>
              <a:t>Nuclear Curve</a:t>
            </a:r>
            <a:br>
              <a:rPr lang="en-US" sz="1800" b="1" u="sng" cap="none" dirty="0">
                <a:latin typeface="Kermit" panose="020F0503040000060003" pitchFamily="34" charset="0"/>
              </a:rPr>
            </a:br>
            <a:br>
              <a:rPr lang="en-US" sz="1600" cap="none" dirty="0">
                <a:latin typeface="Kermit" panose="020F0503040000060003" pitchFamily="34" charset="0"/>
              </a:rPr>
            </a:br>
            <a:r>
              <a:rPr lang="en-US" sz="1600" cap="none" dirty="0">
                <a:latin typeface="Kermit" panose="020F0503040000060003" pitchFamily="34" charset="0"/>
              </a:rPr>
              <a:t>Description: A curve in the shape of a nuclear hazard sign. Move its center to create leaves like the Livistona plant or combine it with an “AST_Change Spline Type” to create interesting patterns and mandalas.</a:t>
            </a:r>
            <a:br>
              <a:rPr lang="en-US" sz="1600" cap="none" dirty="0">
                <a:latin typeface="Kermit" panose="020F0503040000060003" pitchFamily="34" charset="0"/>
              </a:rPr>
            </a:br>
            <a:endParaRPr lang="en-IN" sz="1600" cap="none" dirty="0">
              <a:latin typeface="Kermit" panose="020F0503040000060003" pitchFamily="34" charset="0"/>
            </a:endParaRPr>
          </a:p>
        </p:txBody>
      </p:sp>
    </p:spTree>
    <p:extLst>
      <p:ext uri="{BB962C8B-B14F-4D97-AF65-F5344CB8AC3E}">
        <p14:creationId xmlns:p14="http://schemas.microsoft.com/office/powerpoint/2010/main" val="32603474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pattFill prst="pct30">
          <a:fgClr>
            <a:schemeClr val="accent1"/>
          </a:fgClr>
          <a:bgClr>
            <a:schemeClr val="bg1"/>
          </a:bgClr>
        </a:pattFill>
        <a:effectLst/>
      </p:bgPr>
    </p:bg>
    <p:spTree>
      <p:nvGrpSpPr>
        <p:cNvPr id="1" name="">
          <a:extLst>
            <a:ext uri="{FF2B5EF4-FFF2-40B4-BE49-F238E27FC236}">
              <a16:creationId xmlns:a16="http://schemas.microsoft.com/office/drawing/2014/main" id="{9C6EF870-6F57-56A5-E2DA-87F881DCC756}"/>
            </a:ext>
          </a:extLst>
        </p:cNvPr>
        <p:cNvGrpSpPr/>
        <p:nvPr/>
      </p:nvGrpSpPr>
      <p:grpSpPr>
        <a:xfrm>
          <a:off x="0" y="0"/>
          <a:ext cx="0" cy="0"/>
          <a:chOff x="0" y="0"/>
          <a:chExt cx="0" cy="0"/>
        </a:xfrm>
      </p:grpSpPr>
      <p:cxnSp>
        <p:nvCxnSpPr>
          <p:cNvPr id="15" name="Straight Connector 14">
            <a:extLst>
              <a:ext uri="{FF2B5EF4-FFF2-40B4-BE49-F238E27FC236}">
                <a16:creationId xmlns:a16="http://schemas.microsoft.com/office/drawing/2014/main" id="{34DDBAD0-CC8B-7379-F253-41391AB3B3F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accent1"/>
            </a:solidFill>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DD825888-699B-3D98-0DBD-BE22F321F5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 name="Picture 16" descr="Leaf skeleton on a white background">
            <a:extLst>
              <a:ext uri="{FF2B5EF4-FFF2-40B4-BE49-F238E27FC236}">
                <a16:creationId xmlns:a16="http://schemas.microsoft.com/office/drawing/2014/main" id="{C3BF7FEF-0E2B-1955-C393-3D31605DE373}"/>
              </a:ext>
            </a:extLst>
          </p:cNvPr>
          <p:cNvPicPr>
            <a:picLocks noChangeAspect="1"/>
          </p:cNvPicPr>
          <p:nvPr/>
        </p:nvPicPr>
        <p:blipFill>
          <a:blip r:embed="rId2">
            <a:alphaModFix amt="35000"/>
            <a:extLst>
              <a:ext uri="{BEBA8EAE-BF5A-486C-A8C5-ECC9F3942E4B}">
                <a14:imgProps xmlns:a14="http://schemas.microsoft.com/office/drawing/2010/main">
                  <a14:imgLayer r:embed="rId3">
                    <a14:imgEffect>
                      <a14:brightnessContrast bright="-25000"/>
                    </a14:imgEffect>
                  </a14:imgLayer>
                </a14:imgProps>
              </a:ext>
            </a:extLst>
          </a:blip>
          <a:srcRect t="15709" r="-1" b="-1"/>
          <a:stretch>
            <a:fillRect/>
          </a:stretch>
        </p:blipFill>
        <p:spPr>
          <a:xfrm>
            <a:off x="20" y="-1"/>
            <a:ext cx="12188932" cy="6858000"/>
          </a:xfrm>
          <a:prstGeom prst="rect">
            <a:avLst/>
          </a:prstGeom>
          <a:pattFill prst="pct30">
            <a:fgClr>
              <a:schemeClr val="accent1"/>
            </a:fgClr>
            <a:bgClr>
              <a:schemeClr val="bg1"/>
            </a:bgClr>
          </a:pattFill>
          <a:effectLst>
            <a:outerShdw blurRad="50800" dist="38100" dir="5400000" algn="t" rotWithShape="0">
              <a:prstClr val="black">
                <a:alpha val="40000"/>
              </a:prstClr>
            </a:outerShdw>
          </a:effectLst>
        </p:spPr>
      </p:pic>
      <p:sp>
        <p:nvSpPr>
          <p:cNvPr id="2" name="Title 1">
            <a:extLst>
              <a:ext uri="{FF2B5EF4-FFF2-40B4-BE49-F238E27FC236}">
                <a16:creationId xmlns:a16="http://schemas.microsoft.com/office/drawing/2014/main" id="{4CB25B92-6C45-CA59-78E5-26DA9C5234E5}"/>
              </a:ext>
            </a:extLst>
          </p:cNvPr>
          <p:cNvSpPr>
            <a:spLocks noGrp="1"/>
          </p:cNvSpPr>
          <p:nvPr>
            <p:ph type="title"/>
          </p:nvPr>
        </p:nvSpPr>
        <p:spPr>
          <a:xfrm>
            <a:off x="643467" y="643467"/>
            <a:ext cx="3684437" cy="5571066"/>
          </a:xfrm>
          <a:effectLst>
            <a:outerShdw blurRad="50800" dist="38100" dir="5400000" algn="t" rotWithShape="0">
              <a:prstClr val="black">
                <a:alpha val="40000"/>
              </a:prstClr>
            </a:outerShdw>
          </a:effectLst>
        </p:spPr>
        <p:txBody>
          <a:bodyPr vert="horz" lIns="91440" tIns="45720" rIns="91440" bIns="45720" rtlCol="0" anchor="ctr">
            <a:normAutofit/>
          </a:bodyPr>
          <a:lstStyle/>
          <a:p>
            <a:pPr algn="r"/>
            <a:r>
              <a:rPr lang="en-US" dirty="0">
                <a:solidFill>
                  <a:schemeClr val="tx1"/>
                </a:solidFill>
              </a:rPr>
              <a:t>Examples</a:t>
            </a:r>
          </a:p>
        </p:txBody>
      </p:sp>
      <p:cxnSp>
        <p:nvCxnSpPr>
          <p:cNvPr id="14" name="Straight Connector 13">
            <a:extLst>
              <a:ext uri="{FF2B5EF4-FFF2-40B4-BE49-F238E27FC236}">
                <a16:creationId xmlns:a16="http://schemas.microsoft.com/office/drawing/2014/main" id="{3822A29B-62DD-608F-E181-C759509CBAE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solidFill>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4" name="Content Placeholder 2">
            <a:extLst>
              <a:ext uri="{FF2B5EF4-FFF2-40B4-BE49-F238E27FC236}">
                <a16:creationId xmlns:a16="http://schemas.microsoft.com/office/drawing/2014/main" id="{4B651CBB-A9E4-EEFD-B94B-B21134A1B69A}"/>
              </a:ext>
            </a:extLst>
          </p:cNvPr>
          <p:cNvSpPr txBox="1">
            <a:spLocks/>
          </p:cNvSpPr>
          <p:nvPr/>
        </p:nvSpPr>
        <p:spPr>
          <a:xfrm>
            <a:off x="4971371" y="643467"/>
            <a:ext cx="6574112" cy="5571066"/>
          </a:xfrm>
          <a:prstGeom prst="rect">
            <a:avLst/>
          </a:prstGeom>
          <a:effectLst>
            <a:outerShdw blurRad="50800" dist="38100" dir="5400000" algn="t" rotWithShape="0">
              <a:prstClr val="black">
                <a:alpha val="40000"/>
              </a:prstClr>
            </a:outerShdw>
          </a:effectLst>
        </p:spPr>
        <p:txBody>
          <a:bodyPr vert="horz" lIns="45720" tIns="45720" rIns="45720" bIns="45720" numCol="1" rtlCol="0" anchor="ct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Font typeface="Tw Cen MT" panose="020B0602020104020603" pitchFamily="34" charset="0"/>
              <a:buNone/>
            </a:pPr>
            <a:r>
              <a:rPr lang="en-US" dirty="0"/>
              <a:t>List of Node Groups</a:t>
            </a:r>
          </a:p>
          <a:p>
            <a:pPr marL="514350" indent="-514350">
              <a:buFont typeface="+mj-lt"/>
              <a:buAutoNum type="romanLcPeriod"/>
            </a:pPr>
            <a:r>
              <a:rPr lang="en-US" dirty="0"/>
              <a:t>Cotton Square</a:t>
            </a:r>
          </a:p>
          <a:p>
            <a:pPr marL="514350" indent="-514350">
              <a:buFont typeface="+mj-lt"/>
              <a:buAutoNum type="romanLcPeriod"/>
            </a:pPr>
            <a:r>
              <a:rPr lang="en-US" dirty="0"/>
              <a:t>Curvy Branch</a:t>
            </a:r>
          </a:p>
          <a:p>
            <a:pPr marL="514350" indent="-514350">
              <a:buFont typeface="+mj-lt"/>
              <a:buAutoNum type="romanLcPeriod"/>
            </a:pPr>
            <a:r>
              <a:rPr lang="en-US" dirty="0"/>
              <a:t>Infinity</a:t>
            </a:r>
          </a:p>
          <a:p>
            <a:pPr marL="514350" indent="-514350">
              <a:buFont typeface="+mj-lt"/>
              <a:buAutoNum type="romanLcPeriod"/>
            </a:pPr>
            <a:r>
              <a:rPr lang="en-US" dirty="0"/>
              <a:t>Leaf-simple</a:t>
            </a:r>
          </a:p>
          <a:p>
            <a:pPr marL="514350" indent="-514350">
              <a:buFont typeface="+mj-lt"/>
              <a:buAutoNum type="romanLcPeriod"/>
            </a:pPr>
            <a:r>
              <a:rPr lang="en-US" dirty="0"/>
              <a:t>Ligulate-Petal</a:t>
            </a:r>
          </a:p>
          <a:p>
            <a:pPr marL="514350" indent="-514350">
              <a:buFont typeface="+mj-lt"/>
              <a:buAutoNum type="romanLcPeriod"/>
            </a:pPr>
            <a:r>
              <a:rPr lang="en-US" dirty="0"/>
              <a:t>Lofting with profiles</a:t>
            </a:r>
          </a:p>
          <a:p>
            <a:pPr marL="514350" indent="-514350">
              <a:buFont typeface="+mj-lt"/>
              <a:buAutoNum type="romanLcPeriod"/>
            </a:pPr>
            <a:r>
              <a:rPr lang="en-US" dirty="0"/>
              <a:t>Palm Lanceolate</a:t>
            </a:r>
          </a:p>
          <a:p>
            <a:pPr marL="514350" indent="-514350">
              <a:buFont typeface="+mj-lt"/>
              <a:buAutoNum type="romanLcPeriod"/>
            </a:pPr>
            <a:r>
              <a:rPr lang="en-US" dirty="0"/>
              <a:t>Petal 2</a:t>
            </a:r>
          </a:p>
          <a:p>
            <a:pPr marL="514350" indent="-514350">
              <a:buFont typeface="+mj-lt"/>
              <a:buAutoNum type="romanLcPeriod"/>
            </a:pPr>
            <a:r>
              <a:rPr lang="en-US" dirty="0"/>
              <a:t>Shortest edge path optimize</a:t>
            </a:r>
          </a:p>
        </p:txBody>
      </p:sp>
    </p:spTree>
    <p:extLst>
      <p:ext uri="{BB962C8B-B14F-4D97-AF65-F5344CB8AC3E}">
        <p14:creationId xmlns:p14="http://schemas.microsoft.com/office/powerpoint/2010/main" val="1022118590"/>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pattFill prst="pct30">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F057CE-65CB-2357-1B2B-51D52C277EEF}"/>
              </a:ext>
            </a:extLst>
          </p:cNvPr>
          <p:cNvSpPr>
            <a:spLocks noGrp="1"/>
          </p:cNvSpPr>
          <p:nvPr>
            <p:ph type="title"/>
          </p:nvPr>
        </p:nvSpPr>
        <p:spPr>
          <a:xfrm>
            <a:off x="1024128" y="585215"/>
            <a:ext cx="9720072" cy="6111007"/>
          </a:xfrm>
        </p:spPr>
        <p:txBody>
          <a:bodyPr anchor="t">
            <a:normAutofit/>
          </a:bodyPr>
          <a:lstStyle/>
          <a:p>
            <a:pPr>
              <a:lnSpc>
                <a:spcPct val="100000"/>
              </a:lnSpc>
            </a:pPr>
            <a:r>
              <a:rPr lang="en-US" sz="1800" b="1" u="sng" cap="none" spc="0" dirty="0">
                <a:latin typeface="Kermit" panose="020F0503040000060003" pitchFamily="34" charset="0"/>
              </a:rPr>
              <a:t>Cotton Square</a:t>
            </a:r>
            <a:br>
              <a:rPr lang="en-US" sz="1800" b="1" u="sng" cap="none" spc="0" dirty="0">
                <a:latin typeface="Kermit" panose="020F0503040000060003" pitchFamily="34" charset="0"/>
              </a:rPr>
            </a:br>
            <a:br>
              <a:rPr lang="en-US" sz="1600" cap="none" spc="0" dirty="0">
                <a:latin typeface="Kermit" panose="020F0503040000060003" pitchFamily="34" charset="0"/>
              </a:rPr>
            </a:br>
            <a:r>
              <a:rPr lang="en-US" sz="1600" cap="none" spc="0" dirty="0">
                <a:latin typeface="Kermit" panose="020F0503040000060003" pitchFamily="34" charset="0"/>
              </a:rPr>
              <a:t>Description: A bloom-capable cotton square without cotton that I created using node groups from my toolkit. It showcases the techniques that I use for creating organic shapes.</a:t>
            </a:r>
            <a:br>
              <a:rPr lang="en-US" sz="1600" cap="none" spc="0" dirty="0">
                <a:latin typeface="Kermit" panose="020F0503040000060003" pitchFamily="34" charset="0"/>
              </a:rPr>
            </a:br>
            <a:br>
              <a:rPr lang="en-US" sz="1600" cap="none" spc="0" dirty="0">
                <a:latin typeface="Kermit" panose="020F0503040000060003" pitchFamily="34" charset="0"/>
              </a:rPr>
            </a:br>
            <a:r>
              <a:rPr lang="en-US" sz="1800" b="1" u="sng" cap="none" spc="0" dirty="0">
                <a:latin typeface="Kermit" panose="020F0503040000060003" pitchFamily="34" charset="0"/>
              </a:rPr>
              <a:t>Curvy Branch</a:t>
            </a:r>
            <a:br>
              <a:rPr lang="en-US" sz="1800" b="1" u="sng" cap="none" spc="0" dirty="0">
                <a:latin typeface="Kermit" panose="020F0503040000060003" pitchFamily="34" charset="0"/>
              </a:rPr>
            </a:br>
            <a:br>
              <a:rPr lang="en-US" sz="1600" cap="none" spc="0" dirty="0">
                <a:latin typeface="Kermit" panose="020F0503040000060003" pitchFamily="34" charset="0"/>
              </a:rPr>
            </a:br>
            <a:r>
              <a:rPr lang="en-US" sz="1600" cap="none" spc="0" dirty="0">
                <a:latin typeface="Kermit" panose="020F0503040000060003" pitchFamily="34" charset="0"/>
              </a:rPr>
              <a:t>Description: It is a singular branch/twig generator that doesn’t have child branches, showcasing the use case of “AST_Natural Spiral.”</a:t>
            </a:r>
            <a:br>
              <a:rPr lang="en-US" sz="1600" cap="none" spc="0" dirty="0">
                <a:latin typeface="Kermit" panose="020F0503040000060003" pitchFamily="34" charset="0"/>
              </a:rPr>
            </a:br>
            <a:br>
              <a:rPr lang="en-US" sz="1600" cap="none" spc="0" dirty="0">
                <a:latin typeface="Kermit" panose="020F0503040000060003" pitchFamily="34" charset="0"/>
              </a:rPr>
            </a:br>
            <a:r>
              <a:rPr lang="en-US" sz="1800" b="1" u="sng" cap="none" spc="0" dirty="0">
                <a:latin typeface="Kermit" panose="020F0503040000060003" pitchFamily="34" charset="0"/>
              </a:rPr>
              <a:t>Infinity</a:t>
            </a:r>
            <a:br>
              <a:rPr lang="en-US" sz="1800" b="1" u="sng" cap="none" spc="0" dirty="0">
                <a:latin typeface="Kermit" panose="020F0503040000060003" pitchFamily="34" charset="0"/>
              </a:rPr>
            </a:br>
            <a:br>
              <a:rPr lang="en-US" sz="1600" cap="none" spc="0" dirty="0">
                <a:latin typeface="Kermit" panose="020F0503040000060003" pitchFamily="34" charset="0"/>
              </a:rPr>
            </a:br>
            <a:r>
              <a:rPr lang="en-US" sz="1600" cap="none" spc="0" dirty="0">
                <a:latin typeface="Kermit" panose="020F0503040000060003" pitchFamily="34" charset="0"/>
              </a:rPr>
              <a:t>Description: A curve in the shape of infinity, useful for animating something that needs to move in the infinity shape or for creating parametric designs.</a:t>
            </a:r>
            <a:br>
              <a:rPr lang="en-US" sz="1600" cap="none" spc="0" dirty="0">
                <a:latin typeface="Kermit" panose="020F0503040000060003" pitchFamily="34" charset="0"/>
              </a:rPr>
            </a:br>
            <a:br>
              <a:rPr lang="en-US" sz="1600" cap="none" spc="0" dirty="0">
                <a:latin typeface="Kermit" panose="020F0503040000060003" pitchFamily="34" charset="0"/>
              </a:rPr>
            </a:br>
            <a:r>
              <a:rPr lang="en-US" sz="1800" b="1" u="sng" cap="none" spc="0" dirty="0">
                <a:latin typeface="Kermit" panose="020F0503040000060003" pitchFamily="34" charset="0"/>
              </a:rPr>
              <a:t>Leaf Simple</a:t>
            </a:r>
            <a:br>
              <a:rPr lang="en-US" sz="1800" b="1" u="sng" cap="none" spc="0" dirty="0">
                <a:latin typeface="Kermit" panose="020F0503040000060003" pitchFamily="34" charset="0"/>
              </a:rPr>
            </a:br>
            <a:br>
              <a:rPr lang="en-US" sz="1600" cap="none" spc="0" dirty="0">
                <a:latin typeface="Kermit" panose="020F0503040000060003" pitchFamily="34" charset="0"/>
              </a:rPr>
            </a:br>
            <a:r>
              <a:rPr lang="en-US" sz="1600" cap="none" spc="0" dirty="0">
                <a:latin typeface="Kermit" panose="020F0503040000060003" pitchFamily="34" charset="0"/>
              </a:rPr>
              <a:t>Description: A simple leaf generator made using the nodes “AST_Bezier” and “AST_Mirrored Bezier” from this toolkit, with much control over shape and useful parameters.</a:t>
            </a:r>
            <a:br>
              <a:rPr lang="en-US" sz="1600" cap="none" spc="0" dirty="0">
                <a:latin typeface="Kermit" panose="020F0503040000060003" pitchFamily="34" charset="0"/>
              </a:rPr>
            </a:br>
            <a:br>
              <a:rPr lang="en-US" sz="1600" cap="none" spc="0" dirty="0">
                <a:latin typeface="Kermit" panose="020F0503040000060003" pitchFamily="34" charset="0"/>
              </a:rPr>
            </a:br>
            <a:endParaRPr lang="en-IN" sz="1600" cap="none" spc="0" dirty="0">
              <a:latin typeface="Kermit" panose="020F0503040000060003" pitchFamily="34" charset="0"/>
            </a:endParaRPr>
          </a:p>
        </p:txBody>
      </p:sp>
    </p:spTree>
    <p:extLst>
      <p:ext uri="{BB962C8B-B14F-4D97-AF65-F5344CB8AC3E}">
        <p14:creationId xmlns:p14="http://schemas.microsoft.com/office/powerpoint/2010/main" val="36967301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pattFill prst="pct30">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580EF0-B557-2F30-79D0-2ADAB61518DB}"/>
              </a:ext>
            </a:extLst>
          </p:cNvPr>
          <p:cNvSpPr>
            <a:spLocks noGrp="1"/>
          </p:cNvSpPr>
          <p:nvPr>
            <p:ph type="title"/>
          </p:nvPr>
        </p:nvSpPr>
        <p:spPr>
          <a:xfrm>
            <a:off x="1024128" y="585216"/>
            <a:ext cx="9720072" cy="5815584"/>
          </a:xfrm>
        </p:spPr>
        <p:txBody>
          <a:bodyPr anchor="t">
            <a:normAutofit fontScale="90000"/>
          </a:bodyPr>
          <a:lstStyle/>
          <a:p>
            <a:pPr>
              <a:lnSpc>
                <a:spcPct val="100000"/>
              </a:lnSpc>
            </a:pPr>
            <a:r>
              <a:rPr lang="en-US" sz="2000" b="1" u="sng" cap="none" spc="0" dirty="0">
                <a:latin typeface="Kermit" panose="020F0503040000060003" pitchFamily="34" charset="0"/>
              </a:rPr>
              <a:t>Ligulate‑Petal</a:t>
            </a:r>
            <a:br>
              <a:rPr lang="en-US" sz="2400" b="1" u="sng" cap="none" spc="0" dirty="0">
                <a:latin typeface="Kermit" panose="020F0503040000060003" pitchFamily="34" charset="0"/>
              </a:rPr>
            </a:br>
            <a:br>
              <a:rPr lang="en-US" sz="2000" cap="none" spc="0" dirty="0">
                <a:latin typeface="Kermit" panose="020F0503040000060003" pitchFamily="34" charset="0"/>
              </a:rPr>
            </a:br>
            <a:r>
              <a:rPr lang="en-US" sz="1800" cap="none" spc="0" dirty="0">
                <a:latin typeface="Kermit" panose="020F0503040000060003" pitchFamily="34" charset="0"/>
              </a:rPr>
              <a:t>Description: A ligulate petal generator made using nodes from this toolkit. Very useful for creating flowers with ligulate petals like ‘Daisy’.</a:t>
            </a:r>
            <a:br>
              <a:rPr lang="en-US" sz="2000" b="1" u="sng" cap="none" spc="0" dirty="0">
                <a:latin typeface="Kermit" panose="020F0503040000060003" pitchFamily="34" charset="0"/>
              </a:rPr>
            </a:br>
            <a:br>
              <a:rPr lang="en-US" sz="2000" b="1" u="sng" cap="none" spc="0" dirty="0">
                <a:latin typeface="Kermit" panose="020F0503040000060003" pitchFamily="34" charset="0"/>
              </a:rPr>
            </a:br>
            <a:r>
              <a:rPr lang="en-US" sz="2000" b="1" u="sng" cap="none" spc="0" dirty="0">
                <a:latin typeface="Kermit" panose="020F0503040000060003" pitchFamily="34" charset="0"/>
              </a:rPr>
              <a:t>Lofting with Profiles</a:t>
            </a:r>
            <a:br>
              <a:rPr lang="en-US" sz="2000" b="1" u="sng" cap="none" spc="0" dirty="0">
                <a:latin typeface="Kermit" panose="020F0503040000060003" pitchFamily="34" charset="0"/>
              </a:rPr>
            </a:br>
            <a:br>
              <a:rPr lang="en-US" sz="1800" cap="none" spc="0" dirty="0">
                <a:latin typeface="Kermit" panose="020F0503040000060003" pitchFamily="34" charset="0"/>
              </a:rPr>
            </a:br>
            <a:r>
              <a:rPr lang="en-US" sz="1800" cap="none" spc="0" dirty="0">
                <a:latin typeface="Kermit" panose="020F0503040000060003" pitchFamily="34" charset="0"/>
              </a:rPr>
              <a:t>Description: An example “</a:t>
            </a:r>
            <a:r>
              <a:rPr lang="en-US" sz="1800" cap="none" spc="0" dirty="0" err="1">
                <a:latin typeface="Kermit" panose="020F0503040000060003" pitchFamily="34" charset="0"/>
              </a:rPr>
              <a:t>AST_Loft</a:t>
            </a:r>
            <a:r>
              <a:rPr lang="en-US" sz="1800" cap="none" spc="0" dirty="0">
                <a:latin typeface="Kermit" panose="020F0503040000060003" pitchFamily="34" charset="0"/>
              </a:rPr>
              <a:t> Curve” with preloaded profiles. Just give it a Bezier Curve, and it will show you a smart technique of lofting curves with auto curve sorting. By attaching the profiles to the input Bezier, you can edit the Bezier afterwards.</a:t>
            </a:r>
            <a:br>
              <a:rPr lang="en-US" sz="1800" cap="none" spc="0" dirty="0">
                <a:latin typeface="Kermit" panose="020F0503040000060003" pitchFamily="34" charset="0"/>
              </a:rPr>
            </a:br>
            <a:br>
              <a:rPr lang="en-US" sz="2000" b="1" u="sng" cap="none" spc="0" dirty="0">
                <a:latin typeface="Kermit" panose="020F0503040000060003" pitchFamily="34" charset="0"/>
              </a:rPr>
            </a:br>
            <a:r>
              <a:rPr lang="en-US" sz="2000" b="1" u="sng" cap="none" spc="0" dirty="0">
                <a:latin typeface="Kermit" panose="020F0503040000060003" pitchFamily="34" charset="0"/>
              </a:rPr>
              <a:t>Palm Lanceolate</a:t>
            </a:r>
            <a:br>
              <a:rPr lang="en-US" sz="2000" b="1" u="sng" cap="none" spc="0" dirty="0">
                <a:latin typeface="Kermit" panose="020F0503040000060003" pitchFamily="34" charset="0"/>
              </a:rPr>
            </a:br>
            <a:br>
              <a:rPr lang="en-US" sz="1800" cap="none" spc="0" dirty="0">
                <a:latin typeface="Kermit" panose="020F0503040000060003" pitchFamily="34" charset="0"/>
              </a:rPr>
            </a:br>
            <a:r>
              <a:rPr lang="en-US" sz="1800" cap="none" spc="0" dirty="0">
                <a:latin typeface="Kermit" panose="020F0503040000060003" pitchFamily="34" charset="0"/>
              </a:rPr>
              <a:t>Description: Individual segment of the palm leaves made with “AST_Bezier” and “AST_Mirrored Bezier.” Modify the parameters a little, and it will work for a variety of trees with similar leaves.</a:t>
            </a:r>
            <a:br>
              <a:rPr lang="en-US" sz="1800" cap="none" spc="0" dirty="0">
                <a:latin typeface="Kermit" panose="020F0503040000060003" pitchFamily="34" charset="0"/>
              </a:rPr>
            </a:br>
            <a:br>
              <a:rPr lang="en-US" sz="1800" cap="none" spc="0" dirty="0">
                <a:latin typeface="Kermit" panose="020F0503040000060003" pitchFamily="34" charset="0"/>
              </a:rPr>
            </a:br>
            <a:r>
              <a:rPr lang="en-US" sz="2000" b="1" u="sng" cap="none" spc="0" dirty="0">
                <a:latin typeface="Kermit" panose="020F0503040000060003" pitchFamily="34" charset="0"/>
              </a:rPr>
              <a:t>Petal 2</a:t>
            </a:r>
            <a:br>
              <a:rPr lang="en-US" sz="2000" b="1" u="sng" cap="none" spc="0" dirty="0">
                <a:latin typeface="Kermit" panose="020F0503040000060003" pitchFamily="34" charset="0"/>
              </a:rPr>
            </a:br>
            <a:br>
              <a:rPr lang="en-US" sz="1800" cap="none" spc="0" dirty="0">
                <a:latin typeface="Kermit" panose="020F0503040000060003" pitchFamily="34" charset="0"/>
              </a:rPr>
            </a:br>
            <a:r>
              <a:rPr lang="en-US" sz="1800" cap="none" spc="0" dirty="0">
                <a:latin typeface="Kermit" panose="020F0503040000060003" pitchFamily="34" charset="0"/>
              </a:rPr>
              <a:t>Description: A simple petal generator. The type that is usually found in vine leaves, flowers, or in the wild. Made using “AST_Natural Spiral.”</a:t>
            </a:r>
            <a:br>
              <a:rPr lang="en-US" sz="1800" cap="none" spc="0" dirty="0">
                <a:latin typeface="Kermit" panose="020F0503040000060003" pitchFamily="34" charset="0"/>
              </a:rPr>
            </a:br>
            <a:br>
              <a:rPr lang="en-US" sz="2000" b="1" u="sng" cap="none" spc="0" dirty="0">
                <a:latin typeface="Kermit" panose="020F0503040000060003" pitchFamily="34" charset="0"/>
              </a:rPr>
            </a:br>
            <a:endParaRPr lang="en-IN" sz="1800" cap="none" spc="0" dirty="0">
              <a:latin typeface="Kermit" panose="020F0503040000060003" pitchFamily="34" charset="0"/>
            </a:endParaRPr>
          </a:p>
        </p:txBody>
      </p:sp>
    </p:spTree>
    <p:extLst>
      <p:ext uri="{BB962C8B-B14F-4D97-AF65-F5344CB8AC3E}">
        <p14:creationId xmlns:p14="http://schemas.microsoft.com/office/powerpoint/2010/main" val="24782507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pattFill prst="pct30">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EA47B-0ADA-ED7B-608C-894FAE01795F}"/>
              </a:ext>
            </a:extLst>
          </p:cNvPr>
          <p:cNvSpPr>
            <a:spLocks noGrp="1"/>
          </p:cNvSpPr>
          <p:nvPr>
            <p:ph type="title"/>
          </p:nvPr>
        </p:nvSpPr>
        <p:spPr/>
        <p:txBody>
          <a:bodyPr anchor="t">
            <a:noAutofit/>
          </a:bodyPr>
          <a:lstStyle/>
          <a:p>
            <a:r>
              <a:rPr lang="en-US" sz="1800" b="1" u="sng" cap="none" spc="0" dirty="0">
                <a:latin typeface="Kermit" panose="020F0503040000060003" pitchFamily="34" charset="0"/>
              </a:rPr>
              <a:t>Shortest Edge Path Optimize</a:t>
            </a:r>
            <a:br>
              <a:rPr lang="en-US" sz="1800" b="1" u="sng" cap="none" spc="0" dirty="0">
                <a:latin typeface="Kermit" panose="020F0503040000060003" pitchFamily="34" charset="0"/>
              </a:rPr>
            </a:br>
            <a:br>
              <a:rPr lang="en-US" sz="1600" b="1" u="sng" cap="none" spc="0" dirty="0">
                <a:latin typeface="Kermit" panose="020F0503040000060003" pitchFamily="34" charset="0"/>
              </a:rPr>
            </a:br>
            <a:r>
              <a:rPr lang="en-US" sz="1600" cap="none" spc="0" dirty="0">
                <a:latin typeface="Kermit" panose="020F0503040000060003" pitchFamily="34" charset="0"/>
              </a:rPr>
              <a:t>Description: An example of how to optimize the geometry made using the shortest edge path technique.</a:t>
            </a:r>
            <a:endParaRPr lang="en-IN" sz="1400" dirty="0"/>
          </a:p>
        </p:txBody>
      </p:sp>
    </p:spTree>
    <p:extLst>
      <p:ext uri="{BB962C8B-B14F-4D97-AF65-F5344CB8AC3E}">
        <p14:creationId xmlns:p14="http://schemas.microsoft.com/office/powerpoint/2010/main" val="11601986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21" name="Straight Connector 20">
            <a:extLst>
              <a:ext uri="{FF2B5EF4-FFF2-40B4-BE49-F238E27FC236}">
                <a16:creationId xmlns:a16="http://schemas.microsoft.com/office/drawing/2014/main" id="{358D3741-4ACF-4DA5-ABD5-0C432115CDF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accent1"/>
            </a:solidFill>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useBgFill="1">
        <p:nvSpPr>
          <p:cNvPr id="30" name="Rectangle 29">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Black 3D wave patterns">
            <a:extLst>
              <a:ext uri="{FF2B5EF4-FFF2-40B4-BE49-F238E27FC236}">
                <a16:creationId xmlns:a16="http://schemas.microsoft.com/office/drawing/2014/main" id="{9A0CB659-6CED-F868-CE75-F61A0B9509FF}"/>
              </a:ext>
            </a:extLst>
          </p:cNvPr>
          <p:cNvPicPr>
            <a:picLocks noChangeAspect="1"/>
          </p:cNvPicPr>
          <p:nvPr/>
        </p:nvPicPr>
        <p:blipFill>
          <a:blip r:embed="rId3">
            <a:alphaModFix amt="35000"/>
            <a:extLst>
              <a:ext uri="{28A0092B-C50C-407E-A947-70E740481C1C}">
                <a14:useLocalDpi xmlns:a14="http://schemas.microsoft.com/office/drawing/2010/main" val="0"/>
              </a:ext>
            </a:extLst>
          </a:blip>
          <a:srcRect r="4024"/>
          <a:stretch>
            <a:fillRect/>
          </a:stretch>
        </p:blipFill>
        <p:spPr>
          <a:xfrm>
            <a:off x="20" y="-1"/>
            <a:ext cx="12188932" cy="6858000"/>
          </a:xfrm>
          <a:prstGeom prst="rect">
            <a:avLst/>
          </a:prstGeom>
          <a:pattFill prst="pct30">
            <a:fgClr>
              <a:schemeClr val="accent1"/>
            </a:fgClr>
            <a:bgClr>
              <a:schemeClr val="bg1"/>
            </a:bgClr>
          </a:pattFill>
          <a:effectLst>
            <a:outerShdw blurRad="50800" dist="38100" dir="5400000" algn="t" rotWithShape="0">
              <a:prstClr val="black">
                <a:alpha val="40000"/>
              </a:prstClr>
            </a:outerShdw>
          </a:effectLst>
        </p:spPr>
      </p:pic>
      <p:sp>
        <p:nvSpPr>
          <p:cNvPr id="2" name="Title 1">
            <a:extLst>
              <a:ext uri="{FF2B5EF4-FFF2-40B4-BE49-F238E27FC236}">
                <a16:creationId xmlns:a16="http://schemas.microsoft.com/office/drawing/2014/main" id="{E7EC5D57-CDF2-BDFD-FDE7-0E080160A85E}"/>
              </a:ext>
            </a:extLst>
          </p:cNvPr>
          <p:cNvSpPr>
            <a:spLocks noGrp="1"/>
          </p:cNvSpPr>
          <p:nvPr>
            <p:ph type="title"/>
          </p:nvPr>
        </p:nvSpPr>
        <p:spPr>
          <a:xfrm>
            <a:off x="643467" y="643467"/>
            <a:ext cx="3684437" cy="5571066"/>
          </a:xfrm>
          <a:effectLst>
            <a:outerShdw blurRad="50800" dist="38100" dir="5400000" algn="t" rotWithShape="0">
              <a:prstClr val="black">
                <a:alpha val="40000"/>
              </a:prstClr>
            </a:outerShdw>
          </a:effectLst>
        </p:spPr>
        <p:txBody>
          <a:bodyPr vert="horz" lIns="91440" tIns="45720" rIns="91440" bIns="45720" rtlCol="0" anchor="ctr">
            <a:normAutofit/>
          </a:bodyPr>
          <a:lstStyle/>
          <a:p>
            <a:pPr algn="r"/>
            <a:r>
              <a:rPr lang="en-US" dirty="0"/>
              <a:t>Generators</a:t>
            </a:r>
          </a:p>
        </p:txBody>
      </p:sp>
      <p:cxnSp>
        <p:nvCxnSpPr>
          <p:cNvPr id="25" name="Straight Connector 24">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solidFill>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E28075A9-74CA-13B4-0581-10306C39CD14}"/>
              </a:ext>
            </a:extLst>
          </p:cNvPr>
          <p:cNvSpPr txBox="1">
            <a:spLocks/>
          </p:cNvSpPr>
          <p:nvPr/>
        </p:nvSpPr>
        <p:spPr>
          <a:xfrm>
            <a:off x="4971371" y="643467"/>
            <a:ext cx="6574112" cy="5571066"/>
          </a:xfrm>
          <a:prstGeom prst="rect">
            <a:avLst/>
          </a:prstGeom>
          <a:effectLst>
            <a:outerShdw blurRad="50800" dist="38100" dir="5400000" algn="t" rotWithShape="0">
              <a:prstClr val="black">
                <a:alpha val="40000"/>
              </a:prstClr>
            </a:outerShdw>
          </a:effectLst>
        </p:spPr>
        <p:txBody>
          <a:bodyPr vert="horz" lIns="45720" tIns="45720" rIns="45720" bIns="45720" numCol="1" rtlCol="0" anchor="ct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Font typeface="Tw Cen MT" panose="020B0602020104020603" pitchFamily="34" charset="0"/>
              <a:buNone/>
            </a:pPr>
            <a:r>
              <a:rPr lang="en-US" dirty="0"/>
              <a:t>List of Node Groups</a:t>
            </a:r>
          </a:p>
          <a:p>
            <a:pPr marL="514350" indent="-514350">
              <a:buFont typeface="+mj-lt"/>
              <a:buAutoNum type="romanLcPeriod"/>
            </a:pPr>
            <a:r>
              <a:rPr lang="en-US" dirty="0"/>
              <a:t>Di-Circle Pattern</a:t>
            </a:r>
          </a:p>
          <a:p>
            <a:pPr marL="514350" indent="-514350">
              <a:buFont typeface="+mj-lt"/>
              <a:buAutoNum type="romanLcPeriod"/>
            </a:pPr>
            <a:r>
              <a:rPr lang="en-US" dirty="0"/>
              <a:t>Gothic Table Generator</a:t>
            </a:r>
          </a:p>
          <a:p>
            <a:pPr marL="514350" indent="-514350">
              <a:buFont typeface="+mj-lt"/>
              <a:buAutoNum type="romanLcPeriod"/>
            </a:pPr>
            <a:r>
              <a:rPr lang="en-US" dirty="0"/>
              <a:t>Pattern {2}</a:t>
            </a:r>
          </a:p>
          <a:p>
            <a:pPr marL="514350" indent="-514350">
              <a:buFont typeface="+mj-lt"/>
              <a:buAutoNum type="romanLcPeriod"/>
            </a:pPr>
            <a:r>
              <a:rPr lang="en-US" dirty="0"/>
              <a:t>Pottery</a:t>
            </a:r>
          </a:p>
          <a:p>
            <a:pPr marL="514350" indent="-514350">
              <a:buFont typeface="+mj-lt"/>
              <a:buAutoNum type="romanLcPeriod"/>
            </a:pPr>
            <a:r>
              <a:rPr lang="en-US" dirty="0"/>
              <a:t>Rock Generator</a:t>
            </a:r>
          </a:p>
          <a:p>
            <a:pPr marL="514350" indent="-514350">
              <a:buFont typeface="+mj-lt"/>
              <a:buAutoNum type="romanLcPeriod"/>
            </a:pPr>
            <a:r>
              <a:rPr lang="en-US" dirty="0"/>
              <a:t>Tree – 50+</a:t>
            </a:r>
          </a:p>
          <a:p>
            <a:pPr marL="514350" indent="-514350">
              <a:buFont typeface="+mj-lt"/>
              <a:buAutoNum type="romanLcPeriod"/>
            </a:pPr>
            <a:endParaRPr lang="en-US" dirty="0"/>
          </a:p>
        </p:txBody>
      </p:sp>
    </p:spTree>
    <p:extLst>
      <p:ext uri="{BB962C8B-B14F-4D97-AF65-F5344CB8AC3E}">
        <p14:creationId xmlns:p14="http://schemas.microsoft.com/office/powerpoint/2010/main" val="3061641424"/>
      </p:ext>
    </p:extLst>
  </p:cSld>
  <p:clrMapOvr>
    <a:overrideClrMapping bg1="dk1" tx1="lt1" bg2="dk2" tx2="lt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pattFill prst="pct30">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D2DA21-A835-1362-0147-FF74EEEF9A7E}"/>
              </a:ext>
            </a:extLst>
          </p:cNvPr>
          <p:cNvSpPr>
            <a:spLocks noGrp="1"/>
          </p:cNvSpPr>
          <p:nvPr>
            <p:ph type="title"/>
          </p:nvPr>
        </p:nvSpPr>
        <p:spPr>
          <a:xfrm>
            <a:off x="1038196" y="526473"/>
            <a:ext cx="9720072" cy="5440218"/>
          </a:xfrm>
        </p:spPr>
        <p:txBody>
          <a:bodyPr anchor="t">
            <a:normAutofit/>
          </a:bodyPr>
          <a:lstStyle/>
          <a:p>
            <a:pPr>
              <a:lnSpc>
                <a:spcPct val="100000"/>
              </a:lnSpc>
            </a:pPr>
            <a:r>
              <a:rPr lang="en-US" sz="1800" b="1" u="sng" cap="none" spc="0" dirty="0">
                <a:latin typeface="Kermit" panose="020F0503040000060003" pitchFamily="34" charset="0"/>
              </a:rPr>
              <a:t>Di‑Circle Pattern</a:t>
            </a:r>
            <a:br>
              <a:rPr lang="en-US" sz="1800" b="1" u="sng" cap="none" spc="0" dirty="0">
                <a:latin typeface="Kermit" panose="020F0503040000060003" pitchFamily="34" charset="0"/>
              </a:rPr>
            </a:br>
            <a:br>
              <a:rPr lang="en-US" sz="1600" cap="none" spc="0" dirty="0">
                <a:latin typeface="Kermit" panose="020F0503040000060003" pitchFamily="34" charset="0"/>
              </a:rPr>
            </a:br>
            <a:r>
              <a:rPr lang="en-US" sz="1600" cap="none" spc="0" dirty="0">
                <a:latin typeface="Kermit" panose="020F0503040000060003" pitchFamily="34" charset="0"/>
              </a:rPr>
              <a:t>Description: A circular mandala/pattern generator. Changing each parameter randomizes the mandala. It adds two vector circles to create these patterns.</a:t>
            </a:r>
            <a:br>
              <a:rPr lang="en-US" sz="1600" cap="none" spc="0" dirty="0">
                <a:latin typeface="Kermit" panose="020F0503040000060003" pitchFamily="34" charset="0"/>
              </a:rPr>
            </a:br>
            <a:br>
              <a:rPr lang="en-US" sz="1600" cap="none" spc="0" dirty="0">
                <a:latin typeface="Kermit" panose="020F0503040000060003" pitchFamily="34" charset="0"/>
              </a:rPr>
            </a:br>
            <a:r>
              <a:rPr lang="en-US" sz="1800" b="1" u="sng" cap="none" spc="0" dirty="0">
                <a:latin typeface="Kermit" panose="020F0503040000060003" pitchFamily="34" charset="0"/>
              </a:rPr>
              <a:t>Gothic Table Generator</a:t>
            </a:r>
            <a:br>
              <a:rPr lang="en-US" sz="1800" b="1" u="sng" cap="none" spc="0" dirty="0">
                <a:latin typeface="Kermit" panose="020F0503040000060003" pitchFamily="34" charset="0"/>
              </a:rPr>
            </a:br>
            <a:br>
              <a:rPr lang="en-US" sz="1600" cap="none" spc="0" dirty="0">
                <a:latin typeface="Kermit" panose="020F0503040000060003" pitchFamily="34" charset="0"/>
              </a:rPr>
            </a:br>
            <a:r>
              <a:rPr lang="en-US" sz="1600" cap="none" spc="0" dirty="0">
                <a:latin typeface="Kermit" panose="020F0503040000060003" pitchFamily="34" charset="0"/>
              </a:rPr>
              <a:t>Description: A round table generator in gothic style. Fully customizable with 18 parameters.</a:t>
            </a:r>
            <a:br>
              <a:rPr lang="en-US" sz="1600" cap="none" spc="0" dirty="0">
                <a:latin typeface="Kermit" panose="020F0503040000060003" pitchFamily="34" charset="0"/>
              </a:rPr>
            </a:br>
            <a:br>
              <a:rPr lang="en-US" sz="1600" cap="none" spc="0" dirty="0">
                <a:latin typeface="Kermit" panose="020F0503040000060003" pitchFamily="34" charset="0"/>
              </a:rPr>
            </a:br>
            <a:r>
              <a:rPr lang="en-US" sz="1800" b="1" u="sng" cap="none" spc="0" dirty="0">
                <a:latin typeface="Kermit" panose="020F0503040000060003" pitchFamily="34" charset="0"/>
              </a:rPr>
              <a:t>Pattern {2}</a:t>
            </a:r>
            <a:br>
              <a:rPr lang="en-US" sz="1800" b="1" u="sng" cap="none" spc="0" dirty="0">
                <a:latin typeface="Kermit" panose="020F0503040000060003" pitchFamily="34" charset="0"/>
              </a:rPr>
            </a:br>
            <a:br>
              <a:rPr lang="en-US" sz="1600" cap="none" spc="0" dirty="0">
                <a:latin typeface="Kermit" panose="020F0503040000060003" pitchFamily="34" charset="0"/>
              </a:rPr>
            </a:br>
            <a:r>
              <a:rPr lang="en-US" sz="1600" cap="none" spc="0" dirty="0">
                <a:latin typeface="Kermit" panose="020F0503040000060003" pitchFamily="34" charset="0"/>
              </a:rPr>
              <a:t>Description: A round pattern generator useful for making parametric designs. This pattern generator provides more control over the pattern you generate.</a:t>
            </a:r>
            <a:br>
              <a:rPr lang="en-US" sz="1600" cap="none" spc="0" dirty="0">
                <a:latin typeface="Kermit" panose="020F0503040000060003" pitchFamily="34" charset="0"/>
              </a:rPr>
            </a:br>
            <a:br>
              <a:rPr lang="en-US" sz="1600" cap="none" spc="0" dirty="0">
                <a:latin typeface="Kermit" panose="020F0503040000060003" pitchFamily="34" charset="0"/>
              </a:rPr>
            </a:br>
            <a:r>
              <a:rPr lang="en-US" sz="1800" b="1" u="sng" cap="none" spc="0" dirty="0">
                <a:latin typeface="Kermit" panose="020F0503040000060003" pitchFamily="34" charset="0"/>
              </a:rPr>
              <a:t>Pottery</a:t>
            </a:r>
            <a:br>
              <a:rPr lang="en-US" sz="1800" b="1" u="sng" cap="none" spc="0" dirty="0">
                <a:latin typeface="Kermit" panose="020F0503040000060003" pitchFamily="34" charset="0"/>
              </a:rPr>
            </a:br>
            <a:br>
              <a:rPr lang="en-US" sz="1600" cap="none" spc="0" dirty="0">
                <a:latin typeface="Kermit" panose="020F0503040000060003" pitchFamily="34" charset="0"/>
              </a:rPr>
            </a:br>
            <a:r>
              <a:rPr lang="en-US" sz="1600" cap="none" spc="0" dirty="0">
                <a:latin typeface="Kermit" panose="020F0503040000060003" pitchFamily="34" charset="0"/>
              </a:rPr>
              <a:t>Description: It is a pot generator with Bezier input. Just give it a Bezier in the shape of the desired pot profile (only one side), and it will generate the pot from that profile.</a:t>
            </a:r>
            <a:br>
              <a:rPr lang="en-US" sz="1600" cap="none" spc="0" dirty="0">
                <a:latin typeface="Kermit" panose="020F0503040000060003" pitchFamily="34" charset="0"/>
              </a:rPr>
            </a:br>
            <a:br>
              <a:rPr lang="en-US" sz="1600" cap="none" spc="0" dirty="0">
                <a:latin typeface="Kermit" panose="020F0503040000060003" pitchFamily="34" charset="0"/>
              </a:rPr>
            </a:br>
            <a:endParaRPr lang="en-IN" sz="1600" cap="none" spc="0" dirty="0">
              <a:latin typeface="Kermit" panose="020F0503040000060003" pitchFamily="34" charset="0"/>
            </a:endParaRPr>
          </a:p>
        </p:txBody>
      </p:sp>
    </p:spTree>
    <p:extLst>
      <p:ext uri="{BB962C8B-B14F-4D97-AF65-F5344CB8AC3E}">
        <p14:creationId xmlns:p14="http://schemas.microsoft.com/office/powerpoint/2010/main" val="9400910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pattFill prst="pct30">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7DBAD9-D173-5C3C-EBF9-4D04CF1607C0}"/>
              </a:ext>
            </a:extLst>
          </p:cNvPr>
          <p:cNvSpPr>
            <a:spLocks noGrp="1"/>
          </p:cNvSpPr>
          <p:nvPr>
            <p:ph type="title"/>
          </p:nvPr>
        </p:nvSpPr>
        <p:spPr>
          <a:xfrm>
            <a:off x="1024128" y="585215"/>
            <a:ext cx="9720072" cy="5725049"/>
          </a:xfrm>
        </p:spPr>
        <p:txBody>
          <a:bodyPr anchor="t">
            <a:normAutofit/>
          </a:bodyPr>
          <a:lstStyle/>
          <a:p>
            <a:pPr>
              <a:lnSpc>
                <a:spcPct val="100000"/>
              </a:lnSpc>
            </a:pPr>
            <a:r>
              <a:rPr lang="en-US" sz="1800" b="1" u="sng" cap="none" spc="0" dirty="0">
                <a:latin typeface="Kermit" panose="020F0503040000060003" pitchFamily="34" charset="0"/>
              </a:rPr>
              <a:t>Rock Generator</a:t>
            </a:r>
            <a:br>
              <a:rPr lang="en-US" sz="1800" b="1" u="sng" cap="none" spc="0" dirty="0">
                <a:latin typeface="Kermit" panose="020F0503040000060003" pitchFamily="34" charset="0"/>
              </a:rPr>
            </a:br>
            <a:br>
              <a:rPr lang="en-US" sz="1600" cap="none" spc="0" dirty="0">
                <a:latin typeface="Kermit" panose="020F0503040000060003" pitchFamily="34" charset="0"/>
              </a:rPr>
            </a:br>
            <a:r>
              <a:rPr lang="en-US" sz="1600" cap="none" spc="0" dirty="0">
                <a:latin typeface="Kermit" panose="020F0503040000060003" pitchFamily="34" charset="0"/>
              </a:rPr>
              <a:t>Description: A procedural rock/boulder generator. You can even generate rocks in custom shapes by giving it a rough‑shaped geometry of the rock. By turning off the ICO option, it will generate without input geometry. You can also Remesh the rock within the node. Try all the parameters for a better understanding of their use.</a:t>
            </a:r>
            <a:br>
              <a:rPr lang="en-IN" sz="2000" b="1" u="sng" cap="none" spc="0" dirty="0">
                <a:latin typeface="+mn-lt"/>
              </a:rPr>
            </a:br>
            <a:br>
              <a:rPr lang="en-IN" sz="2000" b="1" u="sng" cap="none" spc="0" dirty="0">
                <a:latin typeface="+mn-lt"/>
              </a:rPr>
            </a:br>
            <a:r>
              <a:rPr lang="en-IN" sz="1800" b="1" u="sng" cap="none" spc="0" dirty="0">
                <a:latin typeface="Kermit" panose="020F0503040000060003" pitchFamily="34" charset="0"/>
              </a:rPr>
              <a:t>Tree – 50+</a:t>
            </a:r>
            <a:br>
              <a:rPr lang="en-IN" sz="1600" cap="none" spc="0" dirty="0">
                <a:latin typeface="Kermit" panose="020F0503040000060003" pitchFamily="34" charset="0"/>
              </a:rPr>
            </a:br>
            <a:br>
              <a:rPr lang="en-IN" sz="1600" cap="none" spc="0" dirty="0">
                <a:latin typeface="Kermit" panose="020F0503040000060003" pitchFamily="34" charset="0"/>
              </a:rPr>
            </a:br>
            <a:r>
              <a:rPr lang="en-US" sz="1600" cap="none" spc="0" dirty="0">
                <a:latin typeface="Kermit" panose="020F0503040000060003" pitchFamily="34" charset="0"/>
              </a:rPr>
              <a:t>Description: A tree generator with more than 50 parameters to customize it. Useful for instantly creating trees for your scenes. It can be used for creating a variety of trees, like fantasy, artistic, spooky, and wild trees, etc.</a:t>
            </a:r>
            <a:br>
              <a:rPr lang="en-IN" sz="1800" cap="none" spc="0" dirty="0">
                <a:latin typeface="Kermit" panose="020F0503040000060003" pitchFamily="34" charset="0"/>
              </a:rPr>
            </a:br>
            <a:endParaRPr lang="en-IN" sz="1800" cap="none" spc="0" dirty="0">
              <a:latin typeface="Kermit" panose="020F0503040000060003" pitchFamily="34" charset="0"/>
            </a:endParaRPr>
          </a:p>
        </p:txBody>
      </p:sp>
    </p:spTree>
    <p:extLst>
      <p:ext uri="{BB962C8B-B14F-4D97-AF65-F5344CB8AC3E}">
        <p14:creationId xmlns:p14="http://schemas.microsoft.com/office/powerpoint/2010/main" val="186039031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39" name="Straight Connector 38">
            <a:extLst>
              <a:ext uri="{FF2B5EF4-FFF2-40B4-BE49-F238E27FC236}">
                <a16:creationId xmlns:a16="http://schemas.microsoft.com/office/drawing/2014/main" id="{358D3741-4ACF-4DA5-ABD5-0C432115CDF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useBgFill="1">
        <p:nvSpPr>
          <p:cNvPr id="41" name="Rectangle 40">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Wavy 3D patterns">
            <a:extLst>
              <a:ext uri="{FF2B5EF4-FFF2-40B4-BE49-F238E27FC236}">
                <a16:creationId xmlns:a16="http://schemas.microsoft.com/office/drawing/2014/main" id="{78731BF2-A30B-55E1-7764-FC11C1FC4385}"/>
              </a:ext>
            </a:extLst>
          </p:cNvPr>
          <p:cNvPicPr>
            <a:picLocks noChangeAspect="1"/>
          </p:cNvPicPr>
          <p:nvPr/>
        </p:nvPicPr>
        <p:blipFill>
          <a:blip r:embed="rId3">
            <a:alphaModFix amt="35000"/>
            <a:extLst>
              <a:ext uri="{BEBA8EAE-BF5A-486C-A8C5-ECC9F3942E4B}">
                <a14:imgProps xmlns:a14="http://schemas.microsoft.com/office/drawing/2010/main">
                  <a14:imgLayer r:embed="rId4">
                    <a14:imgEffect>
                      <a14:brightnessContrast bright="-25000"/>
                    </a14:imgEffect>
                  </a14:imgLayer>
                </a14:imgProps>
              </a:ext>
              <a:ext uri="{28A0092B-C50C-407E-A947-70E740481C1C}">
                <a14:useLocalDpi xmlns:a14="http://schemas.microsoft.com/office/drawing/2010/main" val="0"/>
              </a:ext>
            </a:extLst>
          </a:blip>
          <a:srcRect t="10407" r="-1" b="5302"/>
          <a:stretch>
            <a:fillRect/>
          </a:stretch>
        </p:blipFill>
        <p:spPr>
          <a:xfrm>
            <a:off x="20" y="-1"/>
            <a:ext cx="12188932" cy="6858000"/>
          </a:xfrm>
          <a:prstGeom prst="rect">
            <a:avLst/>
          </a:prstGeom>
          <a:pattFill prst="pct30">
            <a:fgClr>
              <a:schemeClr val="accent1"/>
            </a:fgClr>
            <a:bgClr>
              <a:schemeClr val="bg1"/>
            </a:bgClr>
          </a:pattFill>
        </p:spPr>
      </p:pic>
      <p:sp>
        <p:nvSpPr>
          <p:cNvPr id="2" name="Title 1">
            <a:extLst>
              <a:ext uri="{FF2B5EF4-FFF2-40B4-BE49-F238E27FC236}">
                <a16:creationId xmlns:a16="http://schemas.microsoft.com/office/drawing/2014/main" id="{6A8B6B6C-ED72-B880-EDCD-F2F9222F288A}"/>
              </a:ext>
            </a:extLst>
          </p:cNvPr>
          <p:cNvSpPr>
            <a:spLocks noGrp="1"/>
          </p:cNvSpPr>
          <p:nvPr>
            <p:ph type="title"/>
          </p:nvPr>
        </p:nvSpPr>
        <p:spPr>
          <a:xfrm>
            <a:off x="643467" y="643467"/>
            <a:ext cx="3684437" cy="5571066"/>
          </a:xfrm>
          <a:effectLst>
            <a:outerShdw blurRad="50800" dist="38100" dir="5400000" algn="t" rotWithShape="0">
              <a:prstClr val="black">
                <a:alpha val="40000"/>
              </a:prstClr>
            </a:outerShdw>
          </a:effectLst>
        </p:spPr>
        <p:txBody>
          <a:bodyPr vert="horz" lIns="91440" tIns="45720" rIns="91440" bIns="45720" rtlCol="0" anchor="ctr">
            <a:normAutofit/>
          </a:bodyPr>
          <a:lstStyle/>
          <a:p>
            <a:pPr algn="r"/>
            <a:r>
              <a:rPr lang="en-US" dirty="0"/>
              <a:t>Geometry</a:t>
            </a:r>
          </a:p>
        </p:txBody>
      </p:sp>
      <p:cxnSp>
        <p:nvCxnSpPr>
          <p:cNvPr id="43" name="Straight Connector 42">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Content Placeholder 2">
            <a:extLst>
              <a:ext uri="{FF2B5EF4-FFF2-40B4-BE49-F238E27FC236}">
                <a16:creationId xmlns:a16="http://schemas.microsoft.com/office/drawing/2014/main" id="{B69B1B8E-B250-8BF9-3CE4-386F0E166C8A}"/>
              </a:ext>
            </a:extLst>
          </p:cNvPr>
          <p:cNvSpPr txBox="1">
            <a:spLocks/>
          </p:cNvSpPr>
          <p:nvPr/>
        </p:nvSpPr>
        <p:spPr>
          <a:xfrm>
            <a:off x="4971371" y="643467"/>
            <a:ext cx="6574112" cy="5571066"/>
          </a:xfrm>
          <a:prstGeom prst="rect">
            <a:avLst/>
          </a:prstGeom>
          <a:effectLst>
            <a:outerShdw blurRad="50800" dist="38100" dir="5400000" algn="t" rotWithShape="0">
              <a:prstClr val="black">
                <a:alpha val="40000"/>
              </a:prstClr>
            </a:outerShdw>
          </a:effectLst>
        </p:spPr>
        <p:txBody>
          <a:bodyPr vert="horz" lIns="45720" tIns="45720" rIns="45720" bIns="45720" numCol="1" rtlCol="0" anchor="ct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Font typeface="Tw Cen MT" panose="020B0602020104020603" pitchFamily="34" charset="0"/>
              <a:buNone/>
            </a:pPr>
            <a:r>
              <a:rPr lang="en-US" dirty="0"/>
              <a:t>List of Node Groups</a:t>
            </a:r>
          </a:p>
          <a:p>
            <a:pPr marL="514350" indent="-514350">
              <a:buFont typeface="+mj-lt"/>
              <a:buAutoNum type="romanLcPeriod"/>
            </a:pPr>
            <a:r>
              <a:rPr lang="en-US" dirty="0"/>
              <a:t>Align to Grid Plane</a:t>
            </a:r>
          </a:p>
          <a:p>
            <a:pPr marL="514350" indent="-514350">
              <a:buFont typeface="+mj-lt"/>
              <a:buAutoNum type="romanLcPeriod"/>
            </a:pPr>
            <a:r>
              <a:rPr lang="en-US" dirty="0"/>
              <a:t>Bounding Box +</a:t>
            </a:r>
          </a:p>
          <a:p>
            <a:pPr marL="514350" indent="-514350">
              <a:buFont typeface="+mj-lt"/>
              <a:buAutoNum type="romanLcPeriod"/>
            </a:pPr>
            <a:r>
              <a:rPr lang="en-US" dirty="0"/>
              <a:t>Bounding Box Group Index</a:t>
            </a:r>
          </a:p>
          <a:p>
            <a:pPr marL="514350" indent="-514350">
              <a:buFont typeface="+mj-lt"/>
              <a:buAutoNum type="romanLcPeriod"/>
            </a:pPr>
            <a:r>
              <a:rPr lang="en-US" dirty="0"/>
              <a:t>Bounding Grid</a:t>
            </a:r>
          </a:p>
          <a:p>
            <a:pPr marL="514350" indent="-514350">
              <a:buFont typeface="+mj-lt"/>
              <a:buAutoNum type="romanLcPeriod"/>
            </a:pPr>
            <a:r>
              <a:rPr lang="en-US" dirty="0"/>
              <a:t>Bounding Lattice</a:t>
            </a:r>
          </a:p>
          <a:p>
            <a:pPr marL="514350" indent="-514350">
              <a:buFont typeface="+mj-lt"/>
              <a:buAutoNum type="romanLcPeriod"/>
            </a:pPr>
            <a:r>
              <a:rPr lang="en-US" dirty="0"/>
              <a:t>Rotate Geometry</a:t>
            </a:r>
          </a:p>
          <a:p>
            <a:pPr marL="514350" indent="-514350">
              <a:buFont typeface="+mj-lt"/>
              <a:buAutoNum type="romanLcPeriod"/>
            </a:pPr>
            <a:r>
              <a:rPr lang="en-US" dirty="0"/>
              <a:t>Self Iteration Geometry</a:t>
            </a:r>
          </a:p>
          <a:p>
            <a:pPr marL="514350" indent="-514350">
              <a:buFont typeface="+mj-lt"/>
              <a:buAutoNum type="romanLcPeriod"/>
            </a:pPr>
            <a:r>
              <a:rPr lang="en-US" dirty="0"/>
              <a:t>Selective Join Geometry</a:t>
            </a:r>
          </a:p>
          <a:p>
            <a:pPr marL="514350" indent="-514350">
              <a:buFont typeface="+mj-lt"/>
              <a:buAutoNum type="romanLcPeriod"/>
            </a:pPr>
            <a:r>
              <a:rPr lang="en-US" dirty="0"/>
              <a:t>Simplify for Viewport</a:t>
            </a:r>
          </a:p>
          <a:p>
            <a:pPr marL="514350" indent="-514350">
              <a:buFont typeface="+mj-lt"/>
              <a:buAutoNum type="romanLcPeriod"/>
            </a:pPr>
            <a:r>
              <a:rPr lang="en-US" dirty="0"/>
              <a:t>Transform Geometry +</a:t>
            </a:r>
          </a:p>
          <a:p>
            <a:pPr marL="514350" indent="-514350">
              <a:buFont typeface="+mj-lt"/>
              <a:buAutoNum type="romanLcPeriod"/>
            </a:pPr>
            <a:endParaRPr lang="en-US" dirty="0"/>
          </a:p>
        </p:txBody>
      </p:sp>
    </p:spTree>
    <p:extLst>
      <p:ext uri="{BB962C8B-B14F-4D97-AF65-F5344CB8AC3E}">
        <p14:creationId xmlns:p14="http://schemas.microsoft.com/office/powerpoint/2010/main" val="4263003721"/>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pic>
        <p:nvPicPr>
          <p:cNvPr id="5" name="Picture 4" descr="Close up of color swatch book">
            <a:extLst>
              <a:ext uri="{FF2B5EF4-FFF2-40B4-BE49-F238E27FC236}">
                <a16:creationId xmlns:a16="http://schemas.microsoft.com/office/drawing/2014/main" id="{3E7390B6-303F-4DED-373F-0B5E89B07748}"/>
              </a:ext>
            </a:extLst>
          </p:cNvPr>
          <p:cNvPicPr>
            <a:picLocks noChangeAspect="1"/>
          </p:cNvPicPr>
          <p:nvPr/>
        </p:nvPicPr>
        <p:blipFill>
          <a:blip r:embed="rId2">
            <a:alphaModFix amt="35000"/>
            <a:extLst>
              <a:ext uri="{28A0092B-C50C-407E-A947-70E740481C1C}">
                <a14:useLocalDpi xmlns:a14="http://schemas.microsoft.com/office/drawing/2010/main" val="0"/>
              </a:ext>
            </a:extLst>
          </a:blip>
          <a:srcRect t="7812" b="7812"/>
          <a:stretch/>
        </p:blipFill>
        <p:spPr>
          <a:xfrm>
            <a:off x="20" y="10"/>
            <a:ext cx="12191980" cy="6857990"/>
          </a:xfrm>
          <a:prstGeom prst="rect">
            <a:avLst/>
          </a:prstGeom>
          <a:pattFill prst="pct30">
            <a:fgClr>
              <a:schemeClr val="accent1"/>
            </a:fgClr>
            <a:bgClr>
              <a:schemeClr val="bg1"/>
            </a:bgClr>
          </a:pattFill>
        </p:spPr>
      </p:pic>
      <p:sp>
        <p:nvSpPr>
          <p:cNvPr id="2" name="Title 1">
            <a:extLst>
              <a:ext uri="{FF2B5EF4-FFF2-40B4-BE49-F238E27FC236}">
                <a16:creationId xmlns:a16="http://schemas.microsoft.com/office/drawing/2014/main" id="{7759EC62-DA06-C483-CE30-CABC849A73DF}"/>
              </a:ext>
            </a:extLst>
          </p:cNvPr>
          <p:cNvSpPr>
            <a:spLocks noGrp="1"/>
          </p:cNvSpPr>
          <p:nvPr>
            <p:ph type="title"/>
          </p:nvPr>
        </p:nvSpPr>
        <p:spPr>
          <a:xfrm>
            <a:off x="1024128" y="585216"/>
            <a:ext cx="9720072" cy="1499616"/>
          </a:xfrm>
          <a:effectLst>
            <a:outerShdw blurRad="50800" dist="38100" dir="5400000" algn="t" rotWithShape="0">
              <a:prstClr val="black">
                <a:alpha val="40000"/>
              </a:prstClr>
            </a:outerShdw>
          </a:effectLst>
        </p:spPr>
        <p:txBody>
          <a:bodyPr>
            <a:normAutofit/>
          </a:bodyPr>
          <a:lstStyle/>
          <a:p>
            <a:r>
              <a:rPr lang="en-IN" dirty="0">
                <a:solidFill>
                  <a:srgbClr val="FFFFFF"/>
                </a:solidFill>
              </a:rPr>
              <a:t>Contents</a:t>
            </a:r>
          </a:p>
        </p:txBody>
      </p:sp>
      <p:cxnSp>
        <p:nvCxnSpPr>
          <p:cNvPr id="9" name="Straight Connector 8">
            <a:extLst>
              <a:ext uri="{FF2B5EF4-FFF2-40B4-BE49-F238E27FC236}">
                <a16:creationId xmlns:a16="http://schemas.microsoft.com/office/drawing/2014/main" id="{28588E83-7B84-4FD7-97FB-8724570C8C2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tx1">
                <a:alpha val="7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ABBE1209-86F3-632A-3C34-0E18867434B4}"/>
              </a:ext>
            </a:extLst>
          </p:cNvPr>
          <p:cNvSpPr>
            <a:spLocks noGrp="1"/>
          </p:cNvSpPr>
          <p:nvPr>
            <p:ph idx="1"/>
          </p:nvPr>
        </p:nvSpPr>
        <p:spPr>
          <a:xfrm>
            <a:off x="1024128" y="2286000"/>
            <a:ext cx="9720073" cy="4023360"/>
          </a:xfrm>
          <a:effectLst>
            <a:outerShdw blurRad="50800" dist="38100" dir="5400000" algn="t" rotWithShape="0">
              <a:prstClr val="black">
                <a:alpha val="40000"/>
              </a:prstClr>
            </a:outerShdw>
          </a:effectLst>
        </p:spPr>
        <p:txBody>
          <a:bodyPr>
            <a:noAutofit/>
          </a:bodyPr>
          <a:lstStyle/>
          <a:p>
            <a:pPr marL="457200" lvl="0" indent="-457200">
              <a:spcBef>
                <a:spcPts val="200"/>
              </a:spcBef>
              <a:buFont typeface="+mj-lt"/>
              <a:buAutoNum type="arabicPeriod"/>
            </a:pPr>
            <a:r>
              <a:rPr lang="en-IN" sz="2000" dirty="0">
                <a:solidFill>
                  <a:srgbClr val="FFFFFF"/>
                </a:solidFill>
              </a:rPr>
              <a:t>Introduction</a:t>
            </a:r>
          </a:p>
          <a:p>
            <a:pPr marL="457200" lvl="0" indent="-457200">
              <a:spcBef>
                <a:spcPts val="200"/>
              </a:spcBef>
              <a:buFont typeface="+mj-lt"/>
              <a:buAutoNum type="arabicPeriod"/>
            </a:pPr>
            <a:r>
              <a:rPr lang="en-IN" sz="2000" dirty="0">
                <a:solidFill>
                  <a:srgbClr val="FFFFFF"/>
                </a:solidFill>
              </a:rPr>
              <a:t>Curves</a:t>
            </a:r>
          </a:p>
          <a:p>
            <a:pPr marL="457200" lvl="0" indent="-457200">
              <a:spcBef>
                <a:spcPts val="200"/>
              </a:spcBef>
              <a:buFont typeface="+mj-lt"/>
              <a:buAutoNum type="arabicPeriod"/>
            </a:pPr>
            <a:r>
              <a:rPr lang="en-IN" sz="2000" dirty="0">
                <a:solidFill>
                  <a:srgbClr val="FFFFFF"/>
                </a:solidFill>
              </a:rPr>
              <a:t>Curves Primitives</a:t>
            </a:r>
          </a:p>
          <a:p>
            <a:pPr marL="457200" lvl="0" indent="-457200">
              <a:spcBef>
                <a:spcPts val="200"/>
              </a:spcBef>
              <a:buFont typeface="+mj-lt"/>
              <a:buAutoNum type="arabicPeriod"/>
            </a:pPr>
            <a:r>
              <a:rPr lang="en-IN" sz="2000" dirty="0">
                <a:solidFill>
                  <a:srgbClr val="FFFFFF"/>
                </a:solidFill>
              </a:rPr>
              <a:t>Examples</a:t>
            </a:r>
          </a:p>
          <a:p>
            <a:pPr marL="457200" lvl="0" indent="-457200">
              <a:spcBef>
                <a:spcPts val="200"/>
              </a:spcBef>
              <a:buFont typeface="+mj-lt"/>
              <a:buAutoNum type="arabicPeriod"/>
            </a:pPr>
            <a:r>
              <a:rPr lang="en-IN" sz="2000" dirty="0">
                <a:solidFill>
                  <a:srgbClr val="FFFFFF"/>
                </a:solidFill>
              </a:rPr>
              <a:t>Generators</a:t>
            </a:r>
          </a:p>
          <a:p>
            <a:pPr marL="457200" lvl="0" indent="-457200">
              <a:spcBef>
                <a:spcPts val="200"/>
              </a:spcBef>
              <a:buFont typeface="+mj-lt"/>
              <a:buAutoNum type="arabicPeriod"/>
            </a:pPr>
            <a:r>
              <a:rPr lang="en-IN" sz="2000" dirty="0">
                <a:solidFill>
                  <a:srgbClr val="FFFFFF"/>
                </a:solidFill>
              </a:rPr>
              <a:t>Geometry</a:t>
            </a:r>
          </a:p>
          <a:p>
            <a:pPr marL="457200" lvl="0" indent="-457200">
              <a:spcBef>
                <a:spcPts val="200"/>
              </a:spcBef>
              <a:buFont typeface="+mj-lt"/>
              <a:buAutoNum type="arabicPeriod"/>
            </a:pPr>
            <a:r>
              <a:rPr lang="en-IN" sz="2000" dirty="0">
                <a:solidFill>
                  <a:srgbClr val="FFFFFF"/>
                </a:solidFill>
              </a:rPr>
              <a:t>Instances</a:t>
            </a:r>
          </a:p>
          <a:p>
            <a:pPr marL="457200" lvl="0" indent="-457200">
              <a:spcBef>
                <a:spcPts val="200"/>
              </a:spcBef>
              <a:buFont typeface="+mj-lt"/>
              <a:buAutoNum type="arabicPeriod"/>
            </a:pPr>
            <a:r>
              <a:rPr lang="en-IN" sz="2000" dirty="0">
                <a:solidFill>
                  <a:srgbClr val="FFFFFF"/>
                </a:solidFill>
              </a:rPr>
              <a:t>Mesh Primitives</a:t>
            </a:r>
          </a:p>
          <a:p>
            <a:pPr marL="457200" lvl="0" indent="-457200">
              <a:spcBef>
                <a:spcPts val="200"/>
              </a:spcBef>
              <a:buFont typeface="+mj-lt"/>
              <a:buAutoNum type="arabicPeriod"/>
            </a:pPr>
            <a:r>
              <a:rPr lang="en-IN" sz="2000" dirty="0">
                <a:solidFill>
                  <a:srgbClr val="FFFFFF"/>
                </a:solidFill>
              </a:rPr>
              <a:t>Modifiers</a:t>
            </a:r>
          </a:p>
          <a:p>
            <a:pPr marL="457200" lvl="0" indent="-457200">
              <a:spcBef>
                <a:spcPts val="200"/>
              </a:spcBef>
              <a:buFont typeface="+mj-lt"/>
              <a:buAutoNum type="arabicPeriod"/>
            </a:pPr>
            <a:r>
              <a:rPr lang="en-IN" sz="2000" dirty="0">
                <a:solidFill>
                  <a:srgbClr val="FFFFFF"/>
                </a:solidFill>
              </a:rPr>
              <a:t>Points</a:t>
            </a:r>
          </a:p>
          <a:p>
            <a:pPr marL="457200" lvl="0" indent="-457200">
              <a:spcBef>
                <a:spcPts val="200"/>
              </a:spcBef>
              <a:buFont typeface="+mj-lt"/>
              <a:buAutoNum type="arabicPeriod"/>
            </a:pPr>
            <a:r>
              <a:rPr lang="en-IN" sz="2000" dirty="0">
                <a:solidFill>
                  <a:srgbClr val="FFFFFF"/>
                </a:solidFill>
              </a:rPr>
              <a:t>Selection </a:t>
            </a:r>
          </a:p>
          <a:p>
            <a:pPr marL="457200" lvl="0" indent="-457200">
              <a:spcBef>
                <a:spcPts val="200"/>
              </a:spcBef>
              <a:buFont typeface="+mj-lt"/>
              <a:buAutoNum type="arabicPeriod"/>
            </a:pPr>
            <a:r>
              <a:rPr lang="en-IN" sz="2000" dirty="0">
                <a:solidFill>
                  <a:srgbClr val="FFFFFF"/>
                </a:solidFill>
              </a:rPr>
              <a:t>Utilities</a:t>
            </a:r>
          </a:p>
          <a:p>
            <a:pPr marL="457200" lvl="0" indent="-457200">
              <a:spcBef>
                <a:spcPts val="200"/>
              </a:spcBef>
              <a:buFont typeface="+mj-lt"/>
              <a:buAutoNum type="arabicPeriod"/>
            </a:pPr>
            <a:r>
              <a:rPr lang="en-IN" sz="2000" dirty="0">
                <a:solidFill>
                  <a:srgbClr val="FFFFFF"/>
                </a:solidFill>
              </a:rPr>
              <a:t>Vector</a:t>
            </a:r>
          </a:p>
          <a:p>
            <a:endParaRPr lang="en-IN" sz="1200" dirty="0">
              <a:solidFill>
                <a:srgbClr val="FFFFFF"/>
              </a:solidFill>
            </a:endParaRPr>
          </a:p>
        </p:txBody>
      </p:sp>
    </p:spTree>
    <p:extLst>
      <p:ext uri="{BB962C8B-B14F-4D97-AF65-F5344CB8AC3E}">
        <p14:creationId xmlns:p14="http://schemas.microsoft.com/office/powerpoint/2010/main" val="885361832"/>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bg>
      <p:bgPr>
        <a:pattFill prst="pct30">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C69E44-0CCF-B034-F468-5AAA2359FFDE}"/>
              </a:ext>
            </a:extLst>
          </p:cNvPr>
          <p:cNvSpPr>
            <a:spLocks noGrp="1"/>
          </p:cNvSpPr>
          <p:nvPr>
            <p:ph type="title"/>
          </p:nvPr>
        </p:nvSpPr>
        <p:spPr>
          <a:xfrm>
            <a:off x="846080" y="535708"/>
            <a:ext cx="9720072" cy="5809673"/>
          </a:xfrm>
        </p:spPr>
        <p:txBody>
          <a:bodyPr anchor="t">
            <a:normAutofit fontScale="90000"/>
          </a:bodyPr>
          <a:lstStyle/>
          <a:p>
            <a:pPr>
              <a:lnSpc>
                <a:spcPct val="100000"/>
              </a:lnSpc>
            </a:pPr>
            <a:r>
              <a:rPr lang="en-US" sz="2000" b="1" u="sng" cap="none" spc="0" dirty="0">
                <a:latin typeface="Kermit" panose="020F0503040000060003" pitchFamily="34" charset="0"/>
              </a:rPr>
              <a:t>Align to Grid Plane</a:t>
            </a:r>
            <a:br>
              <a:rPr lang="en-US" sz="2000" b="1" u="sng" cap="none" spc="0" dirty="0">
                <a:latin typeface="Kermit" panose="020F0503040000060003" pitchFamily="34" charset="0"/>
              </a:rPr>
            </a:br>
            <a:br>
              <a:rPr lang="en-US" sz="2000" b="1" u="sng" cap="none" spc="0" dirty="0">
                <a:latin typeface="Kermit" panose="020F0503040000060003" pitchFamily="34" charset="0"/>
              </a:rPr>
            </a:br>
            <a:r>
              <a:rPr lang="en-US" sz="1800" cap="none" spc="0" dirty="0">
                <a:latin typeface="Kermit" panose="020F0503040000060003" pitchFamily="34" charset="0"/>
              </a:rPr>
              <a:t>Description: Moves the input geometry so that its lowest point sits on the viewport grid plane. A very handy node when instancing things or sampling objects from the viewport.</a:t>
            </a:r>
            <a:br>
              <a:rPr lang="en-US" sz="1800" cap="none" spc="0" dirty="0">
                <a:latin typeface="Kermit" panose="020F0503040000060003" pitchFamily="34" charset="0"/>
              </a:rPr>
            </a:br>
            <a:br>
              <a:rPr lang="en-US" sz="1800" cap="none" spc="0" dirty="0">
                <a:latin typeface="Kermit" panose="020F0503040000060003" pitchFamily="34" charset="0"/>
              </a:rPr>
            </a:br>
            <a:r>
              <a:rPr lang="en-US" sz="2000" b="1" u="sng" cap="none" spc="0" dirty="0">
                <a:latin typeface="Kermit" panose="020F0503040000060003" pitchFamily="34" charset="0"/>
              </a:rPr>
              <a:t>Bounding Box +</a:t>
            </a:r>
            <a:br>
              <a:rPr lang="en-US" sz="2000" b="1" u="sng" cap="none" spc="0" dirty="0">
                <a:latin typeface="Kermit" panose="020F0503040000060003" pitchFamily="34" charset="0"/>
              </a:rPr>
            </a:br>
            <a:br>
              <a:rPr lang="en-US" sz="2000" b="1" u="sng" cap="none" spc="0" dirty="0">
                <a:latin typeface="Kermit" panose="020F0503040000060003" pitchFamily="34" charset="0"/>
              </a:rPr>
            </a:br>
            <a:r>
              <a:rPr lang="en-US" sz="1800" cap="none" spc="0" dirty="0">
                <a:latin typeface="Kermit" panose="020F0503040000060003" pitchFamily="34" charset="0"/>
              </a:rPr>
              <a:t>Description: A bounding box node with pre‑organized outputs for faster workflow. Consider the bottom plane of the bounding box of your geometry as A, B, C, and D, and the top plane as A’, B’, C’, and D’. It outputs all the corner positions of the bounding box along with its center, center of the bottom plane (base), scale, and bounding surface area. Where A is the “MIN” point and C’ is the “MAX” point. Just hide the unnecessary outputs with ‘</a:t>
            </a:r>
            <a:r>
              <a:rPr lang="en-US" sz="1800" cap="none" spc="0" dirty="0" err="1">
                <a:latin typeface="Kermit" panose="020F0503040000060003" pitchFamily="34" charset="0"/>
              </a:rPr>
              <a:t>Ctrl+H</a:t>
            </a:r>
            <a:r>
              <a:rPr lang="en-US" sz="1800" cap="none" spc="0" dirty="0">
                <a:latin typeface="Kermit" panose="020F0503040000060003" pitchFamily="34" charset="0"/>
              </a:rPr>
              <a:t>’ after plugging in the needed outputs.</a:t>
            </a:r>
            <a:br>
              <a:rPr lang="en-US" sz="1800" cap="none" spc="0" dirty="0">
                <a:latin typeface="Kermit" panose="020F0503040000060003" pitchFamily="34" charset="0"/>
              </a:rPr>
            </a:br>
            <a:br>
              <a:rPr lang="en-US" sz="1800" cap="none" spc="0" dirty="0">
                <a:latin typeface="Kermit" panose="020F0503040000060003" pitchFamily="34" charset="0"/>
              </a:rPr>
            </a:br>
            <a:r>
              <a:rPr lang="en-US" sz="2000" b="1" u="sng" cap="none" spc="0" dirty="0">
                <a:latin typeface="Kermit" panose="020F0503040000060003" pitchFamily="34" charset="0"/>
              </a:rPr>
              <a:t>Bound Box Group Index</a:t>
            </a:r>
            <a:br>
              <a:rPr lang="en-US" sz="2000" b="1" u="sng" cap="none" spc="0" dirty="0">
                <a:latin typeface="Kermit" panose="020F0503040000060003" pitchFamily="34" charset="0"/>
              </a:rPr>
            </a:br>
            <a:br>
              <a:rPr lang="en-US" sz="2000" cap="none" spc="0" dirty="0">
                <a:latin typeface="Kermit" panose="020F0503040000060003" pitchFamily="34" charset="0"/>
              </a:rPr>
            </a:br>
            <a:r>
              <a:rPr lang="en-US" sz="1800" cap="none" spc="0" dirty="0">
                <a:latin typeface="Kermit" panose="020F0503040000060003" pitchFamily="34" charset="0"/>
              </a:rPr>
              <a:t>Description: Grouped bounding boxes. “Creates bounding boxes for each loose or group‑indexed geometry,” or geometry with multiple meshes. Input the mesh island’s island index in the group index. Output vectors are field outputs accordingly.</a:t>
            </a:r>
            <a:br>
              <a:rPr lang="en-US" sz="1800" cap="none" spc="0" dirty="0">
                <a:latin typeface="Kermit" panose="020F0503040000060003" pitchFamily="34" charset="0"/>
              </a:rPr>
            </a:br>
            <a:r>
              <a:rPr lang="en-US" sz="1800" cap="none" spc="0" dirty="0">
                <a:latin typeface="Kermit" panose="020F0503040000060003" pitchFamily="34" charset="0"/>
              </a:rPr>
              <a:t>Learned this node from Erindale’s tutorial on bounding boxes.</a:t>
            </a:r>
            <a:br>
              <a:rPr lang="en-US" sz="1800" cap="none" spc="0" dirty="0">
                <a:latin typeface="Kermit" panose="020F0503040000060003" pitchFamily="34" charset="0"/>
              </a:rPr>
            </a:br>
            <a:br>
              <a:rPr lang="en-US" sz="1800" cap="none" spc="0" dirty="0">
                <a:latin typeface="Kermit" panose="020F0503040000060003" pitchFamily="34" charset="0"/>
              </a:rPr>
            </a:br>
            <a:r>
              <a:rPr lang="en-US" sz="2000" b="1" u="sng" cap="none" spc="0" dirty="0">
                <a:latin typeface="Kermit" panose="020F0503040000060003" pitchFamily="34" charset="0"/>
              </a:rPr>
              <a:t>Bounding Grid</a:t>
            </a:r>
            <a:br>
              <a:rPr lang="en-US" sz="2000" b="1" u="sng" cap="none" spc="0" dirty="0">
                <a:latin typeface="Kermit" panose="020F0503040000060003" pitchFamily="34" charset="0"/>
              </a:rPr>
            </a:br>
            <a:r>
              <a:rPr lang="en-US" sz="1800" cap="none" spc="0" dirty="0">
                <a:latin typeface="Kermit" panose="020F0503040000060003" pitchFamily="34" charset="0"/>
              </a:rPr>
              <a:t>Description: Creates a grid on the lowest point of the input geometry. Scales to the X and Y size of the input geometry.</a:t>
            </a:r>
            <a:br>
              <a:rPr lang="en-US" sz="1800" cap="none" spc="0" dirty="0">
                <a:latin typeface="Kermit" panose="020F0503040000060003" pitchFamily="34" charset="0"/>
              </a:rPr>
            </a:br>
            <a:endParaRPr lang="en-IN" sz="1800" cap="none" spc="0" dirty="0">
              <a:latin typeface="Kermit" panose="020F0503040000060003" pitchFamily="34" charset="0"/>
            </a:endParaRPr>
          </a:p>
        </p:txBody>
      </p:sp>
    </p:spTree>
    <p:extLst>
      <p:ext uri="{BB962C8B-B14F-4D97-AF65-F5344CB8AC3E}">
        <p14:creationId xmlns:p14="http://schemas.microsoft.com/office/powerpoint/2010/main" val="35037487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pattFill prst="pct30">
          <a:fgClr>
            <a:schemeClr val="accent1"/>
          </a:fgClr>
          <a:bgClr>
            <a:schemeClr val="bg1"/>
          </a:bgClr>
        </a:pattFill>
        <a:effectLst/>
      </p:bgPr>
    </p:bg>
    <p:spTree>
      <p:nvGrpSpPr>
        <p:cNvPr id="1" name="">
          <a:extLst>
            <a:ext uri="{FF2B5EF4-FFF2-40B4-BE49-F238E27FC236}">
              <a16:creationId xmlns:a16="http://schemas.microsoft.com/office/drawing/2014/main" id="{00DFB8BF-2929-0440-C115-3C8D4CB0847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6B2A71C-71AD-88CA-E710-D542B0EE4385}"/>
              </a:ext>
            </a:extLst>
          </p:cNvPr>
          <p:cNvSpPr>
            <a:spLocks noGrp="1"/>
          </p:cNvSpPr>
          <p:nvPr>
            <p:ph type="title"/>
          </p:nvPr>
        </p:nvSpPr>
        <p:spPr>
          <a:xfrm>
            <a:off x="939722" y="517236"/>
            <a:ext cx="9720072" cy="6094579"/>
          </a:xfrm>
        </p:spPr>
        <p:txBody>
          <a:bodyPr anchor="t">
            <a:normAutofit/>
          </a:bodyPr>
          <a:lstStyle/>
          <a:p>
            <a:pPr>
              <a:lnSpc>
                <a:spcPct val="100000"/>
              </a:lnSpc>
            </a:pPr>
            <a:r>
              <a:rPr lang="en-US" sz="1800" b="1" u="sng" cap="none" spc="0" dirty="0">
                <a:latin typeface="Kermit" panose="020F0503040000060003" pitchFamily="34" charset="0"/>
              </a:rPr>
              <a:t>Bounding Lattice</a:t>
            </a:r>
            <a:br>
              <a:rPr lang="en-US" sz="1800" b="1" u="sng" cap="none" spc="0" dirty="0">
                <a:latin typeface="Kermit" panose="020F0503040000060003" pitchFamily="34" charset="0"/>
              </a:rPr>
            </a:br>
            <a:br>
              <a:rPr lang="en-US" sz="1800" b="1" u="sng" cap="none" spc="0" dirty="0">
                <a:latin typeface="Kermit" panose="020F0503040000060003" pitchFamily="34" charset="0"/>
              </a:rPr>
            </a:br>
            <a:r>
              <a:rPr lang="en-US" sz="1600" cap="none" spc="0" dirty="0">
                <a:latin typeface="Kermit" panose="020F0503040000060003" pitchFamily="34" charset="0"/>
              </a:rPr>
              <a:t>Description: Creates a lattice around the input geometry matching the bounding box.</a:t>
            </a:r>
            <a:br>
              <a:rPr lang="en-US" sz="1600" cap="none" spc="0" dirty="0">
                <a:latin typeface="Kermit" panose="020F0503040000060003" pitchFamily="34" charset="0"/>
              </a:rPr>
            </a:br>
            <a:br>
              <a:rPr lang="en-US" sz="1800" b="1" u="sng" cap="none" spc="0" dirty="0">
                <a:latin typeface="Kermit" panose="020F0503040000060003" pitchFamily="34" charset="0"/>
              </a:rPr>
            </a:br>
            <a:r>
              <a:rPr lang="en-US" sz="1800" b="1" u="sng" cap="none" spc="0" dirty="0">
                <a:latin typeface="Kermit" panose="020F0503040000060003" pitchFamily="34" charset="0"/>
              </a:rPr>
              <a:t>Rotate Geometry</a:t>
            </a:r>
            <a:br>
              <a:rPr lang="en-US" sz="1800" b="1" u="sng" cap="none" spc="0" dirty="0">
                <a:latin typeface="Kermit" panose="020F0503040000060003" pitchFamily="34" charset="0"/>
              </a:rPr>
            </a:br>
            <a:br>
              <a:rPr lang="en-US" sz="1800" b="1" u="sng" cap="none" spc="0" dirty="0">
                <a:latin typeface="Kermit" panose="020F0503040000060003" pitchFamily="34" charset="0"/>
              </a:rPr>
            </a:br>
            <a:r>
              <a:rPr lang="en-US" sz="1600" cap="none" spc="0" dirty="0">
                <a:latin typeface="Kermit" panose="020F0503040000060003" pitchFamily="34" charset="0"/>
              </a:rPr>
              <a:t>Description: Rotates geometry with field inputs, unlike transform geometry, where you can only rotate whole geometry. With this node, you can rotate the selected part of your geometry with smooth falloff. You can choose the axis, center of rotation, and angle. The factor input is where you put the mask of the selected geometry.</a:t>
            </a:r>
            <a:br>
              <a:rPr lang="en-US" sz="1600" cap="none" spc="0" dirty="0">
                <a:latin typeface="Kermit" panose="020F0503040000060003" pitchFamily="34" charset="0"/>
              </a:rPr>
            </a:br>
            <a:br>
              <a:rPr lang="en-US" sz="1600" cap="none" spc="0" dirty="0">
                <a:latin typeface="Kermit" panose="020F0503040000060003" pitchFamily="34" charset="0"/>
              </a:rPr>
            </a:br>
            <a:r>
              <a:rPr lang="en-US" sz="1800" b="1" u="sng" cap="none" spc="0" dirty="0">
                <a:latin typeface="Kermit" panose="020F0503040000060003" pitchFamily="34" charset="0"/>
              </a:rPr>
              <a:t>Self Iterate Geometry</a:t>
            </a:r>
            <a:br>
              <a:rPr lang="en-US" sz="1600" cap="none" spc="0" dirty="0">
                <a:latin typeface="Kermit" panose="020F0503040000060003" pitchFamily="34" charset="0"/>
              </a:rPr>
            </a:br>
            <a:r>
              <a:rPr lang="en-US" sz="1600" cap="none" spc="0" dirty="0">
                <a:latin typeface="Kermit" panose="020F0503040000060003" pitchFamily="34" charset="0"/>
              </a:rPr>
              <a:t>Description: Distributes itself on its own points with each iteration.</a:t>
            </a:r>
            <a:br>
              <a:rPr lang="en-US" sz="1600" cap="none" spc="0" dirty="0">
                <a:latin typeface="Kermit" panose="020F0503040000060003" pitchFamily="34" charset="0"/>
              </a:rPr>
            </a:br>
            <a:r>
              <a:rPr lang="en-US" sz="1600" cap="none" spc="0" dirty="0">
                <a:latin typeface="Kermit" panose="020F0503040000060003" pitchFamily="34" charset="0"/>
              </a:rPr>
              <a:t>Caution: Only use simple geometry with a lower vertex count. Using a high‑density mesh or geometry will cause your PC to freeze or crash.</a:t>
            </a:r>
            <a:br>
              <a:rPr lang="en-US" sz="1600" cap="none" spc="0" dirty="0">
                <a:latin typeface="Kermit" panose="020F0503040000060003" pitchFamily="34" charset="0"/>
              </a:rPr>
            </a:br>
            <a:r>
              <a:rPr lang="en-US" sz="1600" cap="none" spc="0" dirty="0">
                <a:latin typeface="Kermit" panose="020F0503040000060003" pitchFamily="34" charset="0"/>
              </a:rPr>
              <a:t>Useful in creating abstract art.</a:t>
            </a:r>
            <a:br>
              <a:rPr lang="en-US" sz="1800" cap="none" spc="0" dirty="0">
                <a:latin typeface="Kermit" panose="020F0503040000060003" pitchFamily="34" charset="0"/>
              </a:rPr>
            </a:br>
            <a:endParaRPr lang="en-IN" sz="1800" cap="none" spc="0" dirty="0">
              <a:latin typeface="Kermit" panose="020F0503040000060003" pitchFamily="34" charset="0"/>
            </a:endParaRPr>
          </a:p>
        </p:txBody>
      </p:sp>
    </p:spTree>
    <p:extLst>
      <p:ext uri="{BB962C8B-B14F-4D97-AF65-F5344CB8AC3E}">
        <p14:creationId xmlns:p14="http://schemas.microsoft.com/office/powerpoint/2010/main" val="282770530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pattFill prst="pct30">
          <a:fgClr>
            <a:schemeClr val="accent1"/>
          </a:fgClr>
          <a:bgClr>
            <a:schemeClr val="bg1"/>
          </a:bgClr>
        </a:pattFill>
        <a:effectLst/>
      </p:bgPr>
    </p:bg>
    <p:spTree>
      <p:nvGrpSpPr>
        <p:cNvPr id="1" name="">
          <a:extLst>
            <a:ext uri="{FF2B5EF4-FFF2-40B4-BE49-F238E27FC236}">
              <a16:creationId xmlns:a16="http://schemas.microsoft.com/office/drawing/2014/main" id="{D551C3BB-9AD7-A746-587B-7C8E896AA31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950F075-98FF-21E5-676D-065426E53213}"/>
              </a:ext>
            </a:extLst>
          </p:cNvPr>
          <p:cNvSpPr>
            <a:spLocks noGrp="1"/>
          </p:cNvSpPr>
          <p:nvPr>
            <p:ph type="title"/>
          </p:nvPr>
        </p:nvSpPr>
        <p:spPr>
          <a:xfrm>
            <a:off x="1024128" y="585216"/>
            <a:ext cx="9720072" cy="5924226"/>
          </a:xfrm>
        </p:spPr>
        <p:txBody>
          <a:bodyPr anchor="t">
            <a:normAutofit/>
          </a:bodyPr>
          <a:lstStyle/>
          <a:p>
            <a:pPr>
              <a:lnSpc>
                <a:spcPct val="100000"/>
              </a:lnSpc>
            </a:pPr>
            <a:r>
              <a:rPr lang="en-US" sz="1800" b="1" u="sng" cap="none" spc="0" dirty="0">
                <a:latin typeface="Kermit" panose="020F0503040000060003" pitchFamily="34" charset="0"/>
              </a:rPr>
              <a:t>Selective Join Geometry</a:t>
            </a:r>
            <a:br>
              <a:rPr lang="en-US" sz="1800" b="1" u="sng" cap="none" spc="0" dirty="0">
                <a:latin typeface="Kermit" panose="020F0503040000060003" pitchFamily="34" charset="0"/>
              </a:rPr>
            </a:br>
            <a:br>
              <a:rPr lang="en-US" sz="1800" b="1" u="sng" cap="none" spc="0" dirty="0">
                <a:latin typeface="Kermit" panose="020F0503040000060003" pitchFamily="34" charset="0"/>
              </a:rPr>
            </a:br>
            <a:r>
              <a:rPr lang="en-US" sz="1600" cap="none" spc="0" dirty="0">
                <a:latin typeface="Kermit" panose="020F0503040000060003" pitchFamily="34" charset="0"/>
              </a:rPr>
              <a:t>Description: It lets you join 5 geometries on the base geometry with an index switch. Each iteration of the index switch adds the next input geometry to the base geometry.</a:t>
            </a:r>
            <a:br>
              <a:rPr lang="en-US" sz="1600" cap="none" spc="0" dirty="0">
                <a:latin typeface="Kermit" panose="020F0503040000060003" pitchFamily="34" charset="0"/>
              </a:rPr>
            </a:br>
            <a:r>
              <a:rPr lang="en-US" sz="1600" cap="none" spc="0" dirty="0">
                <a:latin typeface="Kermit" panose="020F0503040000060003" pitchFamily="34" charset="0"/>
              </a:rPr>
              <a:t>Use case: Imagine you made a tree. Now you want to control the visibility of each part of your tree (e.g., base branches, secondary branches, roots, twigs, leaves, etc.). You can just plug in the different parts of your tree in the geo inputs on this node and connect the index switch to the group input.</a:t>
            </a:r>
            <a:br>
              <a:rPr lang="en-US" sz="1600" cap="none" spc="0" dirty="0">
                <a:latin typeface="Kermit" panose="020F0503040000060003" pitchFamily="34" charset="0"/>
              </a:rPr>
            </a:br>
            <a:br>
              <a:rPr lang="en-US" sz="1800" cap="none" spc="0" dirty="0">
                <a:latin typeface="Kermit" panose="020F0503040000060003" pitchFamily="34" charset="0"/>
              </a:rPr>
            </a:br>
            <a:r>
              <a:rPr lang="en-US" sz="1800" b="1" u="sng" cap="none" spc="0" dirty="0">
                <a:latin typeface="Kermit" panose="020F0503040000060003" pitchFamily="34" charset="0"/>
              </a:rPr>
              <a:t>Simplify for Viewport</a:t>
            </a:r>
            <a:br>
              <a:rPr lang="en-US" sz="1800" b="1" u="sng" cap="none" spc="0" dirty="0">
                <a:latin typeface="Kermit" panose="020F0503040000060003" pitchFamily="34" charset="0"/>
              </a:rPr>
            </a:br>
            <a:br>
              <a:rPr lang="en-US" sz="1800" cap="none" spc="0" dirty="0">
                <a:latin typeface="Kermit" panose="020F0503040000060003" pitchFamily="34" charset="0"/>
              </a:rPr>
            </a:br>
            <a:r>
              <a:rPr lang="en-US" sz="1600" cap="none" spc="0" dirty="0">
                <a:latin typeface="Kermit" panose="020F0503040000060003" pitchFamily="34" charset="0"/>
              </a:rPr>
              <a:t>Description: It lets you ‘Convex hull’ the heavy geometry but automatically switch to the original geometry when you render. Very useful when dealing with heavy instances. Just plug it in between the geometry that you want to instance and the Instance on Points node.</a:t>
            </a:r>
            <a:br>
              <a:rPr lang="en-US" sz="1800" b="1" u="sng" cap="none" spc="0" dirty="0">
                <a:latin typeface="Kermit" panose="020F0503040000060003" pitchFamily="34" charset="0"/>
              </a:rPr>
            </a:br>
            <a:br>
              <a:rPr lang="en-US" sz="1800" b="1" u="sng" cap="none" spc="0" dirty="0">
                <a:latin typeface="Kermit" panose="020F0503040000060003" pitchFamily="34" charset="0"/>
              </a:rPr>
            </a:br>
            <a:r>
              <a:rPr lang="en-US" sz="1800" b="1" u="sng" cap="none" spc="0" dirty="0">
                <a:latin typeface="Kermit" panose="020F0503040000060003" pitchFamily="34" charset="0"/>
              </a:rPr>
              <a:t>Transform Geometry +</a:t>
            </a:r>
            <a:br>
              <a:rPr lang="en-US" sz="1800" b="1" u="sng" cap="none" spc="0" dirty="0">
                <a:latin typeface="Kermit" panose="020F0503040000060003" pitchFamily="34" charset="0"/>
              </a:rPr>
            </a:br>
            <a:br>
              <a:rPr lang="en-US" sz="1800" b="1" u="sng" cap="none" spc="0" dirty="0">
                <a:latin typeface="Kermit" panose="020F0503040000060003" pitchFamily="34" charset="0"/>
              </a:rPr>
            </a:br>
            <a:r>
              <a:rPr lang="en-US" sz="1600" cap="none" spc="0" dirty="0">
                <a:latin typeface="Kermit" panose="020F0503040000060003" pitchFamily="34" charset="0"/>
              </a:rPr>
              <a:t>Description: A basic Transform Geometry node but with field inputs, meaning you can transform geometry selectively or input field values. It also has a center input, which changes the center of transformation. The default is 0,0,0.</a:t>
            </a:r>
            <a:endParaRPr lang="en-IN" sz="1600" cap="none" spc="0" dirty="0">
              <a:latin typeface="Kermit" panose="020F0503040000060003" pitchFamily="34" charset="0"/>
            </a:endParaRPr>
          </a:p>
        </p:txBody>
      </p:sp>
    </p:spTree>
    <p:extLst>
      <p:ext uri="{BB962C8B-B14F-4D97-AF65-F5344CB8AC3E}">
        <p14:creationId xmlns:p14="http://schemas.microsoft.com/office/powerpoint/2010/main" val="226838930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pattFill prst="pct30">
          <a:fgClr>
            <a:schemeClr val="accent1"/>
          </a:fgClr>
          <a:bgClr>
            <a:schemeClr val="bg1"/>
          </a:bgClr>
        </a:pattFill>
        <a:effectLst/>
      </p:bgPr>
    </p:bg>
    <p:spTree>
      <p:nvGrpSpPr>
        <p:cNvPr id="1" name="">
          <a:extLst>
            <a:ext uri="{FF2B5EF4-FFF2-40B4-BE49-F238E27FC236}">
              <a16:creationId xmlns:a16="http://schemas.microsoft.com/office/drawing/2014/main" id="{17135A56-532D-3840-C4BD-4739B32812D3}"/>
            </a:ext>
          </a:extLst>
        </p:cNvPr>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358D3741-4ACF-4DA5-ABD5-0C432115CDF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accent1"/>
            </a:solidFill>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descr="Top view of cubes connected with black lines">
            <a:extLst>
              <a:ext uri="{FF2B5EF4-FFF2-40B4-BE49-F238E27FC236}">
                <a16:creationId xmlns:a16="http://schemas.microsoft.com/office/drawing/2014/main" id="{CA9E846F-B7A7-D1C2-06E9-B4CD7EA16FAC}"/>
              </a:ext>
            </a:extLst>
          </p:cNvPr>
          <p:cNvPicPr>
            <a:picLocks noChangeAspect="1"/>
          </p:cNvPicPr>
          <p:nvPr/>
        </p:nvPicPr>
        <p:blipFill>
          <a:blip r:embed="rId2">
            <a:duotone>
              <a:schemeClr val="bg2">
                <a:shade val="45000"/>
                <a:satMod val="135000"/>
              </a:schemeClr>
              <a:prstClr val="white"/>
            </a:duotone>
            <a:alphaModFix amt="35000"/>
          </a:blip>
          <a:srcRect t="14722" r="-1" b="10258"/>
          <a:stretch>
            <a:fillRect/>
          </a:stretch>
        </p:blipFill>
        <p:spPr>
          <a:xfrm>
            <a:off x="20" y="-1"/>
            <a:ext cx="12188932" cy="6858000"/>
          </a:xfrm>
          <a:prstGeom prst="rect">
            <a:avLst/>
          </a:prstGeom>
          <a:effectLst>
            <a:outerShdw blurRad="50800" dist="38100" dir="5400000" algn="t" rotWithShape="0">
              <a:prstClr val="black">
                <a:alpha val="40000"/>
              </a:prstClr>
            </a:outerShdw>
          </a:effectLst>
        </p:spPr>
      </p:pic>
      <p:sp>
        <p:nvSpPr>
          <p:cNvPr id="2" name="Title 1">
            <a:extLst>
              <a:ext uri="{FF2B5EF4-FFF2-40B4-BE49-F238E27FC236}">
                <a16:creationId xmlns:a16="http://schemas.microsoft.com/office/drawing/2014/main" id="{1048B790-DE4A-5298-BEB6-431D75551631}"/>
              </a:ext>
            </a:extLst>
          </p:cNvPr>
          <p:cNvSpPr>
            <a:spLocks noGrp="1"/>
          </p:cNvSpPr>
          <p:nvPr>
            <p:ph type="title"/>
          </p:nvPr>
        </p:nvSpPr>
        <p:spPr>
          <a:xfrm>
            <a:off x="643467" y="643467"/>
            <a:ext cx="3684437" cy="5571066"/>
          </a:xfrm>
          <a:effectLst>
            <a:outerShdw blurRad="50800" dist="38100" dir="5400000" algn="t" rotWithShape="0">
              <a:prstClr val="black">
                <a:alpha val="40000"/>
              </a:prstClr>
            </a:outerShdw>
          </a:effectLst>
        </p:spPr>
        <p:txBody>
          <a:bodyPr vert="horz" lIns="91440" tIns="45720" rIns="91440" bIns="45720" rtlCol="0" anchor="ctr">
            <a:normAutofit/>
          </a:bodyPr>
          <a:lstStyle/>
          <a:p>
            <a:pPr algn="r"/>
            <a:r>
              <a:rPr lang="en-US" dirty="0"/>
              <a:t>Instances</a:t>
            </a:r>
          </a:p>
        </p:txBody>
      </p:sp>
      <p:cxnSp>
        <p:nvCxnSpPr>
          <p:cNvPr id="14" name="Straight Connector 13">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solidFill>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4" name="Content Placeholder 2">
            <a:extLst>
              <a:ext uri="{FF2B5EF4-FFF2-40B4-BE49-F238E27FC236}">
                <a16:creationId xmlns:a16="http://schemas.microsoft.com/office/drawing/2014/main" id="{9E25C95A-3DA1-DBFC-F895-2C3FD06B6C91}"/>
              </a:ext>
            </a:extLst>
          </p:cNvPr>
          <p:cNvSpPr txBox="1">
            <a:spLocks/>
          </p:cNvSpPr>
          <p:nvPr/>
        </p:nvSpPr>
        <p:spPr>
          <a:xfrm>
            <a:off x="4971371" y="643467"/>
            <a:ext cx="6574112" cy="5571066"/>
          </a:xfrm>
          <a:prstGeom prst="rect">
            <a:avLst/>
          </a:prstGeom>
          <a:effectLst>
            <a:outerShdw blurRad="50800" dist="38100" dir="5400000" algn="t" rotWithShape="0">
              <a:prstClr val="black">
                <a:alpha val="40000"/>
              </a:prstClr>
            </a:outerShdw>
          </a:effectLst>
        </p:spPr>
        <p:txBody>
          <a:bodyPr vert="horz" lIns="45720" tIns="45720" rIns="45720" bIns="45720" numCol="1" rtlCol="0" anchor="ct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Font typeface="Tw Cen MT" panose="020B0602020104020603" pitchFamily="34" charset="0"/>
              <a:buNone/>
            </a:pPr>
            <a:r>
              <a:rPr lang="en-US" dirty="0"/>
              <a:t>List of Node Groups</a:t>
            </a:r>
          </a:p>
          <a:p>
            <a:pPr marL="514350" indent="-514350">
              <a:buFont typeface="+mj-lt"/>
              <a:buAutoNum type="romanLcPeriod"/>
            </a:pPr>
            <a:r>
              <a:rPr lang="en-US" dirty="0"/>
              <a:t>Align Instance to Topology</a:t>
            </a:r>
          </a:p>
          <a:p>
            <a:pPr marL="514350" indent="-514350">
              <a:buFont typeface="+mj-lt"/>
              <a:buAutoNum type="romanLcPeriod"/>
            </a:pPr>
            <a:r>
              <a:rPr lang="en-US" dirty="0"/>
              <a:t>Alternate Distribution</a:t>
            </a:r>
          </a:p>
          <a:p>
            <a:pPr marL="514350" indent="-514350">
              <a:buFont typeface="+mj-lt"/>
              <a:buAutoNum type="romanLcPeriod"/>
            </a:pPr>
            <a:r>
              <a:rPr lang="en-US" dirty="0"/>
              <a:t>Bounding Box Instances</a:t>
            </a:r>
          </a:p>
          <a:p>
            <a:pPr marL="514350" indent="-514350">
              <a:buFont typeface="+mj-lt"/>
              <a:buAutoNum type="romanLcPeriod"/>
            </a:pPr>
            <a:r>
              <a:rPr lang="en-US" dirty="0"/>
              <a:t>Circular Distribution</a:t>
            </a:r>
          </a:p>
          <a:p>
            <a:pPr marL="514350" indent="-514350">
              <a:buFont typeface="+mj-lt"/>
              <a:buAutoNum type="romanLcPeriod"/>
            </a:pPr>
            <a:r>
              <a:rPr lang="en-US" dirty="0"/>
              <a:t>Collection Info +</a:t>
            </a:r>
          </a:p>
          <a:p>
            <a:pPr marL="514350" indent="-514350">
              <a:buFont typeface="+mj-lt"/>
              <a:buAutoNum type="romanLcPeriod"/>
            </a:pPr>
            <a:r>
              <a:rPr lang="en-US" dirty="0"/>
              <a:t>Collection Info Custom Index</a:t>
            </a:r>
          </a:p>
          <a:p>
            <a:pPr marL="514350" indent="-514350">
              <a:buFont typeface="+mj-lt"/>
              <a:buAutoNum type="romanLcPeriod"/>
            </a:pPr>
            <a:r>
              <a:rPr lang="en-US" dirty="0"/>
              <a:t>Instance Packer</a:t>
            </a:r>
          </a:p>
          <a:p>
            <a:pPr marL="514350" indent="-514350">
              <a:buFont typeface="+mj-lt"/>
              <a:buAutoNum type="romanLcPeriod"/>
            </a:pPr>
            <a:r>
              <a:rPr lang="en-US" dirty="0"/>
              <a:t>Instance on Edges</a:t>
            </a:r>
          </a:p>
        </p:txBody>
      </p:sp>
    </p:spTree>
    <p:extLst>
      <p:ext uri="{BB962C8B-B14F-4D97-AF65-F5344CB8AC3E}">
        <p14:creationId xmlns:p14="http://schemas.microsoft.com/office/powerpoint/2010/main" val="3131509595"/>
      </p:ext>
    </p:extLst>
  </p:cSld>
  <p:clrMapOvr>
    <a:overrideClrMapping bg1="dk1" tx1="lt1" bg2="dk2" tx2="lt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bg>
      <p:bgPr>
        <a:pattFill prst="pct30">
          <a:fgClr>
            <a:schemeClr val="accent1"/>
          </a:fgClr>
          <a:bgClr>
            <a:schemeClr val="bg1"/>
          </a:bgClr>
        </a:pattFill>
        <a:effectLst/>
      </p:bgPr>
    </p:bg>
    <p:spTree>
      <p:nvGrpSpPr>
        <p:cNvPr id="1" name="">
          <a:extLst>
            <a:ext uri="{FF2B5EF4-FFF2-40B4-BE49-F238E27FC236}">
              <a16:creationId xmlns:a16="http://schemas.microsoft.com/office/drawing/2014/main" id="{DF7033D7-DD0C-5696-0642-457832E78A3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0BEE8F5-3A25-E18A-F40D-84F0B57F347D}"/>
              </a:ext>
            </a:extLst>
          </p:cNvPr>
          <p:cNvSpPr>
            <a:spLocks noGrp="1"/>
          </p:cNvSpPr>
          <p:nvPr>
            <p:ph type="title"/>
          </p:nvPr>
        </p:nvSpPr>
        <p:spPr>
          <a:xfrm>
            <a:off x="1024128" y="585216"/>
            <a:ext cx="10084474" cy="5924226"/>
          </a:xfrm>
        </p:spPr>
        <p:txBody>
          <a:bodyPr anchor="t">
            <a:normAutofit/>
          </a:bodyPr>
          <a:lstStyle/>
          <a:p>
            <a:pPr>
              <a:lnSpc>
                <a:spcPct val="100000"/>
              </a:lnSpc>
            </a:pPr>
            <a:r>
              <a:rPr lang="en-US" sz="1800" b="1" u="sng" cap="none" spc="0" dirty="0">
                <a:latin typeface="Kermit" panose="020F0503040000060003" pitchFamily="34" charset="0"/>
              </a:rPr>
              <a:t>Align Instances to Topology</a:t>
            </a:r>
            <a:br>
              <a:rPr lang="en-US" sz="1800" b="1" u="sng" cap="none" spc="0" dirty="0">
                <a:latin typeface="Kermit" panose="020F0503040000060003" pitchFamily="34" charset="0"/>
              </a:rPr>
            </a:br>
            <a:br>
              <a:rPr lang="en-US" sz="1800" b="1" u="sng" cap="none" spc="0" dirty="0">
                <a:latin typeface="Kermit" panose="020F0503040000060003" pitchFamily="34" charset="0"/>
              </a:rPr>
            </a:br>
            <a:r>
              <a:rPr lang="en-US" sz="1600" cap="none" spc="0" dirty="0">
                <a:latin typeface="Kermit" panose="020F0503040000060003" pitchFamily="34" charset="0"/>
              </a:rPr>
              <a:t>Description: Instances on input geometry with perfect alignment to the face normal and the center of the input geometry.</a:t>
            </a:r>
            <a:br>
              <a:rPr lang="en-US" sz="1600" cap="none" spc="0" dirty="0">
                <a:latin typeface="Kermit" panose="020F0503040000060003" pitchFamily="34" charset="0"/>
              </a:rPr>
            </a:br>
            <a:br>
              <a:rPr lang="en-US" sz="1600" cap="none" spc="0" dirty="0">
                <a:latin typeface="Kermit" panose="020F0503040000060003" pitchFamily="34" charset="0"/>
              </a:rPr>
            </a:br>
            <a:r>
              <a:rPr lang="en-US" sz="1800" b="1" u="sng" cap="none" spc="0" dirty="0">
                <a:latin typeface="Kermit" panose="020F0503040000060003" pitchFamily="34" charset="0"/>
              </a:rPr>
              <a:t>Alternative Distribution</a:t>
            </a:r>
            <a:br>
              <a:rPr lang="en-US" sz="1800" b="1" u="sng" cap="none" spc="0" dirty="0">
                <a:latin typeface="Kermit" panose="020F0503040000060003" pitchFamily="34" charset="0"/>
              </a:rPr>
            </a:br>
            <a:br>
              <a:rPr lang="en-US" sz="1800" b="1" u="sng" cap="none" spc="0" dirty="0">
                <a:latin typeface="Kermit" panose="020F0503040000060003" pitchFamily="34" charset="0"/>
              </a:rPr>
            </a:br>
            <a:r>
              <a:rPr lang="en-US" sz="1600" cap="none" spc="0" dirty="0">
                <a:latin typeface="Kermit" panose="020F0503040000060003" pitchFamily="34" charset="0"/>
              </a:rPr>
              <a:t>Description: Distributes instances on a curve in alternate or opposite directions, like leaves on twigs of some plants. Useful for creating foliage and plants.</a:t>
            </a:r>
            <a:br>
              <a:rPr lang="en-US" sz="1600" cap="none" spc="0" dirty="0">
                <a:latin typeface="Kermit" panose="020F0503040000060003" pitchFamily="34" charset="0"/>
              </a:rPr>
            </a:br>
            <a:br>
              <a:rPr lang="en-US" sz="1600" cap="none" spc="0" dirty="0">
                <a:latin typeface="Kermit" panose="020F0503040000060003" pitchFamily="34" charset="0"/>
              </a:rPr>
            </a:br>
            <a:r>
              <a:rPr lang="en-US" sz="1800" b="1" u="sng" cap="none" spc="0" dirty="0">
                <a:latin typeface="Kermit" panose="020F0503040000060003" pitchFamily="34" charset="0"/>
              </a:rPr>
              <a:t>Bounding Box Instances</a:t>
            </a:r>
            <a:br>
              <a:rPr lang="en-US" sz="1800" b="1" u="sng" cap="none" spc="0" dirty="0">
                <a:latin typeface="Kermit" panose="020F0503040000060003" pitchFamily="34" charset="0"/>
              </a:rPr>
            </a:br>
            <a:br>
              <a:rPr lang="en-US" sz="1800" b="1" u="sng" cap="none" spc="0" dirty="0">
                <a:latin typeface="Kermit" panose="020F0503040000060003" pitchFamily="34" charset="0"/>
              </a:rPr>
            </a:br>
            <a:r>
              <a:rPr lang="en-US" sz="1600" cap="none" spc="0" dirty="0">
                <a:latin typeface="Kermit" panose="020F0503040000060003" pitchFamily="34" charset="0"/>
              </a:rPr>
              <a:t>Description: Creates bounding boxes for instances.</a:t>
            </a:r>
            <a:br>
              <a:rPr lang="en-US" sz="1600" cap="none" spc="0" dirty="0">
                <a:latin typeface="Kermit" panose="020F0503040000060003" pitchFamily="34" charset="0"/>
              </a:rPr>
            </a:br>
            <a:r>
              <a:rPr lang="en-US" sz="1600" cap="none" spc="0" dirty="0">
                <a:latin typeface="Kermit" panose="020F0503040000060003" pitchFamily="34" charset="0"/>
              </a:rPr>
              <a:t>Learned from Erindale’s tutorial on bounding boxes.</a:t>
            </a:r>
            <a:br>
              <a:rPr lang="en-US" sz="1600" cap="none" spc="0" dirty="0">
                <a:latin typeface="Kermit" panose="020F0503040000060003" pitchFamily="34" charset="0"/>
              </a:rPr>
            </a:br>
            <a:br>
              <a:rPr lang="en-US" sz="1600" cap="none" spc="0" dirty="0">
                <a:latin typeface="Kermit" panose="020F0503040000060003" pitchFamily="34" charset="0"/>
              </a:rPr>
            </a:br>
            <a:r>
              <a:rPr lang="en-US" sz="1800" b="1" u="sng" cap="none" spc="0" dirty="0">
                <a:latin typeface="Kermit" panose="020F0503040000060003" pitchFamily="34" charset="0"/>
              </a:rPr>
              <a:t>Circular Distribution</a:t>
            </a:r>
            <a:br>
              <a:rPr lang="en-US" sz="1800" b="1" u="sng" cap="none" spc="0" dirty="0">
                <a:latin typeface="Kermit" panose="020F0503040000060003" pitchFamily="34" charset="0"/>
              </a:rPr>
            </a:br>
            <a:br>
              <a:rPr lang="en-US" sz="1400" cap="none" spc="0" dirty="0">
                <a:latin typeface="Kermit" panose="020F0503040000060003" pitchFamily="34" charset="0"/>
              </a:rPr>
            </a:br>
            <a:r>
              <a:rPr lang="en-US" sz="1600" cap="none" spc="0" dirty="0">
                <a:latin typeface="Kermit" panose="020F0503040000060003" pitchFamily="34" charset="0"/>
              </a:rPr>
              <a:t>Description: Distributes instances in a circular manner with tilt, twist, and rotation control</a:t>
            </a:r>
            <a:r>
              <a:rPr lang="en-US" sz="1400" cap="none" spc="0" dirty="0">
                <a:latin typeface="Kermit" panose="020F0503040000060003" pitchFamily="34" charset="0"/>
              </a:rPr>
              <a:t>.</a:t>
            </a:r>
            <a:br>
              <a:rPr lang="en-US" sz="1400" cap="none" spc="0" dirty="0">
                <a:latin typeface="Kermit" panose="020F0503040000060003" pitchFamily="34" charset="0"/>
              </a:rPr>
            </a:br>
            <a:br>
              <a:rPr lang="en-US" sz="1400" cap="none" spc="0" dirty="0">
                <a:latin typeface="Kermit" panose="020F0503040000060003" pitchFamily="34" charset="0"/>
              </a:rPr>
            </a:br>
            <a:endParaRPr lang="en-IN" sz="1600" cap="none" spc="0" dirty="0">
              <a:latin typeface="Kermit" panose="020F0503040000060003" pitchFamily="34" charset="0"/>
            </a:endParaRPr>
          </a:p>
        </p:txBody>
      </p:sp>
    </p:spTree>
    <p:extLst>
      <p:ext uri="{BB962C8B-B14F-4D97-AF65-F5344CB8AC3E}">
        <p14:creationId xmlns:p14="http://schemas.microsoft.com/office/powerpoint/2010/main" val="37056698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pattFill prst="pct30">
          <a:fgClr>
            <a:schemeClr val="accent1"/>
          </a:fgClr>
          <a:bgClr>
            <a:schemeClr val="bg1"/>
          </a:bgClr>
        </a:pattFill>
        <a:effectLst/>
      </p:bgPr>
    </p:bg>
    <p:spTree>
      <p:nvGrpSpPr>
        <p:cNvPr id="1" name="">
          <a:extLst>
            <a:ext uri="{FF2B5EF4-FFF2-40B4-BE49-F238E27FC236}">
              <a16:creationId xmlns:a16="http://schemas.microsoft.com/office/drawing/2014/main" id="{64F05B36-272D-7D7F-950D-5E4BE6E20D8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F0F0FFF-B39A-DB10-20A1-96FE97097A5B}"/>
              </a:ext>
            </a:extLst>
          </p:cNvPr>
          <p:cNvSpPr>
            <a:spLocks noGrp="1"/>
          </p:cNvSpPr>
          <p:nvPr>
            <p:ph type="title"/>
          </p:nvPr>
        </p:nvSpPr>
        <p:spPr>
          <a:xfrm>
            <a:off x="1024128" y="585216"/>
            <a:ext cx="10084474" cy="5924226"/>
          </a:xfrm>
        </p:spPr>
        <p:txBody>
          <a:bodyPr anchor="t">
            <a:normAutofit/>
          </a:bodyPr>
          <a:lstStyle/>
          <a:p>
            <a:pPr>
              <a:lnSpc>
                <a:spcPct val="100000"/>
              </a:lnSpc>
            </a:pPr>
            <a:r>
              <a:rPr lang="en-US" sz="1800" b="1" u="sng" cap="none" spc="0" dirty="0">
                <a:latin typeface="Kermit" panose="020F0503040000060003" pitchFamily="34" charset="0"/>
              </a:rPr>
              <a:t>Collection Info +</a:t>
            </a:r>
            <a:br>
              <a:rPr lang="en-US" sz="1800" b="1" u="sng" cap="none" spc="0" dirty="0">
                <a:latin typeface="Kermit" panose="020F0503040000060003" pitchFamily="34" charset="0"/>
              </a:rPr>
            </a:br>
            <a:br>
              <a:rPr lang="en-US" sz="1400" cap="none" spc="0" dirty="0">
                <a:latin typeface="Kermit" panose="020F0503040000060003" pitchFamily="34" charset="0"/>
              </a:rPr>
            </a:br>
            <a:r>
              <a:rPr lang="en-US" sz="1600" cap="none" spc="0" dirty="0">
                <a:latin typeface="Kermit" panose="020F0503040000060003" pitchFamily="34" charset="0"/>
              </a:rPr>
              <a:t>Description: Collection info with collection bounding boxes and MIN and MAX vectors.</a:t>
            </a:r>
            <a:br>
              <a:rPr lang="en-US" sz="1600" cap="none" spc="0" dirty="0">
                <a:latin typeface="Kermit" panose="020F0503040000060003" pitchFamily="34" charset="0"/>
              </a:rPr>
            </a:br>
            <a:r>
              <a:rPr lang="en-US" sz="1600" cap="none" spc="0" dirty="0">
                <a:latin typeface="Kermit" panose="020F0503040000060003" pitchFamily="34" charset="0"/>
              </a:rPr>
              <a:t>Useful for instance packing.</a:t>
            </a:r>
            <a:br>
              <a:rPr lang="en-US" sz="1600" cap="none" spc="0" dirty="0">
                <a:latin typeface="Kermit" panose="020F0503040000060003" pitchFamily="34" charset="0"/>
              </a:rPr>
            </a:br>
            <a:r>
              <a:rPr lang="en-US" sz="1600" cap="none" spc="0" dirty="0">
                <a:latin typeface="Kermit" panose="020F0503040000060003" pitchFamily="34" charset="0"/>
              </a:rPr>
              <a:t>Learned from Erindale’s tutorial on instance packing.</a:t>
            </a:r>
            <a:br>
              <a:rPr lang="en-US" sz="1800" b="1" u="sng" cap="none" spc="0" dirty="0">
                <a:latin typeface="Kermit" panose="020F0503040000060003" pitchFamily="34" charset="0"/>
              </a:rPr>
            </a:br>
            <a:br>
              <a:rPr lang="en-US" sz="1800" b="1" u="sng" cap="none" spc="0" dirty="0">
                <a:latin typeface="Kermit" panose="020F0503040000060003" pitchFamily="34" charset="0"/>
              </a:rPr>
            </a:br>
            <a:r>
              <a:rPr lang="en-US" sz="1800" b="1" u="sng" cap="none" spc="0" dirty="0">
                <a:latin typeface="Kermit" panose="020F0503040000060003" pitchFamily="34" charset="0"/>
              </a:rPr>
              <a:t>Collection Info Custom Index</a:t>
            </a:r>
            <a:br>
              <a:rPr lang="en-US" sz="1800" b="1" u="sng" cap="none" spc="0" dirty="0">
                <a:latin typeface="Kermit" panose="020F0503040000060003" pitchFamily="34" charset="0"/>
              </a:rPr>
            </a:br>
            <a:br>
              <a:rPr lang="en-US" sz="1400" cap="none" spc="0" dirty="0">
                <a:latin typeface="Kermit" panose="020F0503040000060003" pitchFamily="34" charset="0"/>
              </a:rPr>
            </a:br>
            <a:r>
              <a:rPr lang="en-US" sz="1600" cap="none" spc="0" dirty="0">
                <a:latin typeface="Kermit" panose="020F0503040000060003" pitchFamily="34" charset="0"/>
              </a:rPr>
              <a:t>Description: Collection info with an index based on position on a chosen axis or circular index. You can reverse the index afterward. You can also move around the items in your collection in the viewport, and it will automatically update the index in geometry nodes. A very useful node for making </a:t>
            </a:r>
            <a:r>
              <a:rPr lang="en-US" sz="1600" cap="none" spc="0" dirty="0" err="1">
                <a:latin typeface="Kermit" panose="020F0503040000060003" pitchFamily="34" charset="0"/>
              </a:rPr>
              <a:t>interactable</a:t>
            </a:r>
            <a:r>
              <a:rPr lang="en-US" sz="1600" cap="none" spc="0" dirty="0">
                <a:latin typeface="Kermit" panose="020F0503040000060003" pitchFamily="34" charset="0"/>
              </a:rPr>
              <a:t> models.</a:t>
            </a:r>
            <a:br>
              <a:rPr lang="en-US" sz="1400" cap="none" spc="0" dirty="0">
                <a:latin typeface="Kermit" panose="020F0503040000060003" pitchFamily="34" charset="0"/>
              </a:rPr>
            </a:br>
            <a:br>
              <a:rPr lang="en-US" sz="1400" cap="none" spc="0" dirty="0">
                <a:latin typeface="Kermit" panose="020F0503040000060003" pitchFamily="34" charset="0"/>
              </a:rPr>
            </a:br>
            <a:r>
              <a:rPr lang="en-US" sz="1800" b="1" u="sng" cap="none" spc="0" dirty="0">
                <a:latin typeface="Kermit" panose="020F0503040000060003" pitchFamily="34" charset="0"/>
              </a:rPr>
              <a:t>Instance Packer</a:t>
            </a:r>
            <a:br>
              <a:rPr lang="en-US" sz="1800" b="1" u="sng" cap="none" spc="0" dirty="0">
                <a:latin typeface="Kermit" panose="020F0503040000060003" pitchFamily="34" charset="0"/>
              </a:rPr>
            </a:br>
            <a:br>
              <a:rPr lang="en-US" sz="1400" cap="none" spc="0" dirty="0">
                <a:latin typeface="Kermit" panose="020F0503040000060003" pitchFamily="34" charset="0"/>
              </a:rPr>
            </a:br>
            <a:r>
              <a:rPr lang="en-US" sz="1600" cap="none" spc="0" dirty="0">
                <a:latin typeface="Kermit" panose="020F0503040000060003" pitchFamily="34" charset="0"/>
              </a:rPr>
              <a:t>Description: For packing objects that are not the same size but perfectly spaced according to their size. Needs Collection Info + to pair with it.</a:t>
            </a:r>
            <a:br>
              <a:rPr lang="en-US" sz="1400" cap="none" spc="0" dirty="0">
                <a:latin typeface="Kermit" panose="020F0503040000060003" pitchFamily="34" charset="0"/>
              </a:rPr>
            </a:br>
            <a:br>
              <a:rPr lang="en-US" sz="1400" cap="none" spc="0" dirty="0">
                <a:latin typeface="Kermit" panose="020F0503040000060003" pitchFamily="34" charset="0"/>
              </a:rPr>
            </a:br>
            <a:r>
              <a:rPr lang="en-US" sz="1800" b="1" u="sng" cap="none" spc="0" dirty="0">
                <a:latin typeface="Kermit" panose="020F0503040000060003" pitchFamily="34" charset="0"/>
              </a:rPr>
              <a:t>Instance on Edges</a:t>
            </a:r>
            <a:br>
              <a:rPr lang="en-US" sz="1800" b="1" u="sng" cap="none" spc="0" dirty="0">
                <a:latin typeface="Kermit" panose="020F0503040000060003" pitchFamily="34" charset="0"/>
              </a:rPr>
            </a:br>
            <a:br>
              <a:rPr lang="en-US" sz="1400" cap="none" spc="0" dirty="0">
                <a:latin typeface="Kermit" panose="020F0503040000060003" pitchFamily="34" charset="0"/>
              </a:rPr>
            </a:br>
            <a:r>
              <a:rPr lang="en-US" sz="1600" cap="none" spc="0" dirty="0">
                <a:latin typeface="Kermit" panose="020F0503040000060003" pitchFamily="34" charset="0"/>
              </a:rPr>
              <a:t>Description: Distributes instances on edges. The surface normal input aligns the rotation of instances to the input geometry</a:t>
            </a:r>
            <a:r>
              <a:rPr lang="en-US" sz="1400" cap="none" spc="0" dirty="0">
                <a:latin typeface="Kermit" panose="020F0503040000060003" pitchFamily="34" charset="0"/>
              </a:rPr>
              <a:t>.</a:t>
            </a:r>
            <a:br>
              <a:rPr lang="en-US" sz="1400" cap="none" spc="0" dirty="0">
                <a:latin typeface="Kermit" panose="020F0503040000060003" pitchFamily="34" charset="0"/>
              </a:rPr>
            </a:br>
            <a:endParaRPr lang="en-IN" sz="1400" cap="none" spc="0" dirty="0">
              <a:latin typeface="Kermit" panose="020F0503040000060003" pitchFamily="34" charset="0"/>
            </a:endParaRPr>
          </a:p>
        </p:txBody>
      </p:sp>
    </p:spTree>
    <p:extLst>
      <p:ext uri="{BB962C8B-B14F-4D97-AF65-F5344CB8AC3E}">
        <p14:creationId xmlns:p14="http://schemas.microsoft.com/office/powerpoint/2010/main" val="416993649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7" name="Straight Connector 16">
            <a:extLst>
              <a:ext uri="{FF2B5EF4-FFF2-40B4-BE49-F238E27FC236}">
                <a16:creationId xmlns:a16="http://schemas.microsoft.com/office/drawing/2014/main" id="{358D3741-4ACF-4DA5-ABD5-0C432115CDF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useBgFill="1">
        <p:nvSpPr>
          <p:cNvPr id="19" name="Rectangle 18">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Green leaves in sunlight">
            <a:extLst>
              <a:ext uri="{FF2B5EF4-FFF2-40B4-BE49-F238E27FC236}">
                <a16:creationId xmlns:a16="http://schemas.microsoft.com/office/drawing/2014/main" id="{7D3398A5-9D88-810D-EBFE-9017750E412E}"/>
              </a:ext>
            </a:extLst>
          </p:cNvPr>
          <p:cNvPicPr>
            <a:picLocks noChangeAspect="1"/>
          </p:cNvPicPr>
          <p:nvPr/>
        </p:nvPicPr>
        <p:blipFill>
          <a:blip r:embed="rId2">
            <a:duotone>
              <a:prstClr val="black"/>
              <a:schemeClr val="accent1">
                <a:tint val="45000"/>
                <a:satMod val="400000"/>
              </a:schemeClr>
            </a:duotone>
            <a:alphaModFix amt="35000"/>
            <a:extLst>
              <a:ext uri="{28A0092B-C50C-407E-A947-70E740481C1C}">
                <a14:useLocalDpi xmlns:a14="http://schemas.microsoft.com/office/drawing/2010/main" val="0"/>
              </a:ext>
            </a:extLst>
          </a:blip>
          <a:srcRect/>
          <a:stretch/>
        </p:blipFill>
        <p:spPr>
          <a:xfrm>
            <a:off x="3068" y="1"/>
            <a:ext cx="12188932" cy="6858000"/>
          </a:xfrm>
          <a:prstGeom prst="rect">
            <a:avLst/>
          </a:prstGeom>
          <a:pattFill prst="pct30">
            <a:fgClr>
              <a:schemeClr val="accent1"/>
            </a:fgClr>
            <a:bgClr>
              <a:schemeClr val="tx1"/>
            </a:bgClr>
          </a:pattFill>
          <a:effectLst>
            <a:glow>
              <a:schemeClr val="accent1"/>
            </a:glow>
          </a:effectLst>
        </p:spPr>
      </p:pic>
      <p:sp>
        <p:nvSpPr>
          <p:cNvPr id="3" name="Title 1">
            <a:extLst>
              <a:ext uri="{FF2B5EF4-FFF2-40B4-BE49-F238E27FC236}">
                <a16:creationId xmlns:a16="http://schemas.microsoft.com/office/drawing/2014/main" id="{FC0A6713-7382-1308-A241-11CFFF4E2AB4}"/>
              </a:ext>
            </a:extLst>
          </p:cNvPr>
          <p:cNvSpPr txBox="1">
            <a:spLocks/>
          </p:cNvSpPr>
          <p:nvPr/>
        </p:nvSpPr>
        <p:spPr>
          <a:xfrm>
            <a:off x="643467" y="643467"/>
            <a:ext cx="3684437" cy="5571066"/>
          </a:xfrm>
          <a:prstGeom prst="rect">
            <a:avLst/>
          </a:prstGeom>
          <a:effectLst>
            <a:outerShdw blurRad="50800" dist="38100" dir="5400000" algn="t" rotWithShape="0">
              <a:prstClr val="black">
                <a:alpha val="40000"/>
              </a:prstClr>
            </a:outerShdw>
          </a:effectLst>
        </p:spPr>
        <p:txBody>
          <a:bodyPr vert="horz" lIns="91440" tIns="45720" rIns="91440" bIns="45720" rtlCol="0" anchor="ctr">
            <a:normAutofit/>
          </a:bodyPr>
          <a:lst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a:lstStyle>
          <a:p>
            <a:pPr algn="r">
              <a:spcAft>
                <a:spcPts val="600"/>
              </a:spcAft>
            </a:pPr>
            <a:r>
              <a:rPr lang="en-US" dirty="0">
                <a:solidFill>
                  <a:schemeClr val="bg1"/>
                </a:solidFill>
              </a:rPr>
              <a:t>Mesh Primitives</a:t>
            </a:r>
          </a:p>
        </p:txBody>
      </p:sp>
      <p:cxnSp>
        <p:nvCxnSpPr>
          <p:cNvPr id="21" name="Straight Connector 20">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Content Placeholder 2">
            <a:extLst>
              <a:ext uri="{FF2B5EF4-FFF2-40B4-BE49-F238E27FC236}">
                <a16:creationId xmlns:a16="http://schemas.microsoft.com/office/drawing/2014/main" id="{E4BD595B-FF1F-1BC7-89BC-F98B2A7241BA}"/>
              </a:ext>
            </a:extLst>
          </p:cNvPr>
          <p:cNvSpPr txBox="1">
            <a:spLocks/>
          </p:cNvSpPr>
          <p:nvPr/>
        </p:nvSpPr>
        <p:spPr>
          <a:xfrm>
            <a:off x="4971371" y="643467"/>
            <a:ext cx="6574112" cy="5571066"/>
          </a:xfrm>
          <a:prstGeom prst="rect">
            <a:avLst/>
          </a:prstGeom>
          <a:effectLst>
            <a:outerShdw blurRad="50800" dist="38100" dir="5400000" algn="t" rotWithShape="0">
              <a:prstClr val="black">
                <a:alpha val="40000"/>
              </a:prstClr>
            </a:outerShdw>
          </a:effectLst>
        </p:spPr>
        <p:txBody>
          <a:bodyPr vert="horz" lIns="45720" tIns="45720" rIns="45720" bIns="45720" numCol="1" rtlCol="0" anchor="ct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Font typeface="Tw Cen MT" panose="020B0602020104020603" pitchFamily="34" charset="0"/>
              <a:buNone/>
            </a:pPr>
            <a:r>
              <a:rPr lang="en-US" dirty="0">
                <a:solidFill>
                  <a:schemeClr val="bg1"/>
                </a:solidFill>
              </a:rPr>
              <a:t>List of Node Groups</a:t>
            </a:r>
          </a:p>
          <a:p>
            <a:pPr marL="514350" indent="-514350">
              <a:buFont typeface="+mj-lt"/>
              <a:buAutoNum type="romanLcPeriod"/>
            </a:pPr>
            <a:r>
              <a:rPr lang="en-US" dirty="0">
                <a:solidFill>
                  <a:schemeClr val="bg1"/>
                </a:solidFill>
              </a:rPr>
              <a:t>Aloe vera leaf</a:t>
            </a:r>
          </a:p>
          <a:p>
            <a:pPr marL="514350" indent="-514350">
              <a:buFont typeface="+mj-lt"/>
              <a:buAutoNum type="romanLcPeriod"/>
            </a:pPr>
            <a:r>
              <a:rPr lang="en-US" dirty="0">
                <a:solidFill>
                  <a:schemeClr val="bg1"/>
                </a:solidFill>
              </a:rPr>
              <a:t>Balloon</a:t>
            </a:r>
          </a:p>
          <a:p>
            <a:pPr marL="514350" indent="-514350">
              <a:buFont typeface="+mj-lt"/>
              <a:buAutoNum type="romanLcPeriod"/>
            </a:pPr>
            <a:r>
              <a:rPr lang="en-US" dirty="0">
                <a:solidFill>
                  <a:schemeClr val="bg1"/>
                </a:solidFill>
              </a:rPr>
              <a:t>Icosahedron</a:t>
            </a:r>
          </a:p>
          <a:p>
            <a:pPr marL="514350" indent="-514350">
              <a:buFont typeface="+mj-lt"/>
              <a:buAutoNum type="romanLcPeriod"/>
            </a:pPr>
            <a:r>
              <a:rPr lang="en-US" dirty="0">
                <a:solidFill>
                  <a:schemeClr val="bg1"/>
                </a:solidFill>
              </a:rPr>
              <a:t>Julia Fractal</a:t>
            </a:r>
          </a:p>
          <a:p>
            <a:pPr marL="514350" indent="-514350">
              <a:buFont typeface="+mj-lt"/>
              <a:buAutoNum type="romanLcPeriod"/>
            </a:pPr>
            <a:r>
              <a:rPr lang="en-US" dirty="0">
                <a:solidFill>
                  <a:schemeClr val="bg1"/>
                </a:solidFill>
              </a:rPr>
              <a:t>Lattice</a:t>
            </a:r>
          </a:p>
          <a:p>
            <a:pPr marL="514350" indent="-514350">
              <a:buFont typeface="+mj-lt"/>
              <a:buAutoNum type="romanLcPeriod"/>
            </a:pPr>
            <a:r>
              <a:rPr lang="en-US" dirty="0">
                <a:solidFill>
                  <a:schemeClr val="bg1"/>
                </a:solidFill>
              </a:rPr>
              <a:t>Prism</a:t>
            </a:r>
          </a:p>
          <a:p>
            <a:pPr marL="514350" indent="-514350">
              <a:buFont typeface="+mj-lt"/>
              <a:buAutoNum type="romanLcPeriod"/>
            </a:pPr>
            <a:r>
              <a:rPr lang="en-US" dirty="0">
                <a:solidFill>
                  <a:schemeClr val="bg1"/>
                </a:solidFill>
              </a:rPr>
              <a:t>Pyramid</a:t>
            </a:r>
          </a:p>
          <a:p>
            <a:pPr marL="514350" indent="-514350">
              <a:buFont typeface="+mj-lt"/>
              <a:buAutoNum type="romanLcPeriod"/>
            </a:pPr>
            <a:r>
              <a:rPr lang="en-US" dirty="0">
                <a:solidFill>
                  <a:schemeClr val="bg1"/>
                </a:solidFill>
              </a:rPr>
              <a:t>Slicing Circle</a:t>
            </a:r>
          </a:p>
          <a:p>
            <a:pPr marL="514350" indent="-514350">
              <a:buFont typeface="+mj-lt"/>
              <a:buAutoNum type="romanLcPeriod"/>
            </a:pPr>
            <a:r>
              <a:rPr lang="en-US" dirty="0">
                <a:solidFill>
                  <a:schemeClr val="bg1"/>
                </a:solidFill>
              </a:rPr>
              <a:t>Tetrahedron</a:t>
            </a:r>
          </a:p>
        </p:txBody>
      </p:sp>
    </p:spTree>
    <p:extLst>
      <p:ext uri="{BB962C8B-B14F-4D97-AF65-F5344CB8AC3E}">
        <p14:creationId xmlns:p14="http://schemas.microsoft.com/office/powerpoint/2010/main" val="201443147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pattFill prst="pct30">
          <a:fgClr>
            <a:schemeClr val="accent1"/>
          </a:fgClr>
          <a:bgClr>
            <a:schemeClr val="bg1"/>
          </a:bgClr>
        </a:pattFill>
        <a:effectLst/>
      </p:bgPr>
    </p:bg>
    <p:spTree>
      <p:nvGrpSpPr>
        <p:cNvPr id="1" name="">
          <a:extLst>
            <a:ext uri="{FF2B5EF4-FFF2-40B4-BE49-F238E27FC236}">
              <a16:creationId xmlns:a16="http://schemas.microsoft.com/office/drawing/2014/main" id="{84C58D7F-C488-2ED5-3810-CED1BD20FB8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8F5A98E-C547-FA18-017D-190D2E0C1A45}"/>
              </a:ext>
            </a:extLst>
          </p:cNvPr>
          <p:cNvSpPr>
            <a:spLocks noGrp="1"/>
          </p:cNvSpPr>
          <p:nvPr>
            <p:ph type="title"/>
          </p:nvPr>
        </p:nvSpPr>
        <p:spPr>
          <a:xfrm>
            <a:off x="897519" y="591127"/>
            <a:ext cx="10084474" cy="6077528"/>
          </a:xfrm>
        </p:spPr>
        <p:txBody>
          <a:bodyPr anchor="t">
            <a:normAutofit/>
          </a:bodyPr>
          <a:lstStyle/>
          <a:p>
            <a:pPr>
              <a:lnSpc>
                <a:spcPct val="100000"/>
              </a:lnSpc>
            </a:pPr>
            <a:r>
              <a:rPr lang="en-IN" sz="1800" b="1" u="sng" cap="none" spc="0" dirty="0">
                <a:latin typeface="Kermit" panose="020F0503040000060003" pitchFamily="34" charset="0"/>
              </a:rPr>
              <a:t>Aloe Vera Leaf</a:t>
            </a:r>
            <a:br>
              <a:rPr lang="en-IN" sz="1800" b="1" u="sng" cap="none" spc="0" dirty="0">
                <a:latin typeface="Kermit" panose="020F0503040000060003" pitchFamily="34" charset="0"/>
              </a:rPr>
            </a:br>
            <a:br>
              <a:rPr lang="en-IN" sz="1400" cap="none" spc="0" dirty="0">
                <a:latin typeface="Kermit" panose="020F0503040000060003" pitchFamily="34" charset="0"/>
              </a:rPr>
            </a:br>
            <a:r>
              <a:rPr lang="en-IN" sz="1600" cap="none" spc="0" dirty="0">
                <a:latin typeface="Kermit" panose="020F0503040000060003" pitchFamily="34" charset="0"/>
              </a:rPr>
              <a:t>Description: An Aloe Vera leaf generator. Can be modified to make similar plants too, e.g., cacti.</a:t>
            </a:r>
            <a:br>
              <a:rPr lang="en-IN" sz="1400" cap="none" spc="0" dirty="0">
                <a:latin typeface="Kermit" panose="020F0503040000060003" pitchFamily="34" charset="0"/>
              </a:rPr>
            </a:br>
            <a:br>
              <a:rPr lang="en-IN" sz="1400" cap="none" spc="0" dirty="0">
                <a:latin typeface="Kermit" panose="020F0503040000060003" pitchFamily="34" charset="0"/>
              </a:rPr>
            </a:br>
            <a:r>
              <a:rPr lang="en-IN" sz="1800" b="1" u="sng" cap="none" spc="0" dirty="0">
                <a:latin typeface="Kermit" panose="020F0503040000060003" pitchFamily="34" charset="0"/>
              </a:rPr>
              <a:t>Balloon</a:t>
            </a:r>
            <a:br>
              <a:rPr lang="en-IN" sz="1800" b="1" u="sng" cap="none" spc="0" dirty="0">
                <a:latin typeface="Kermit" panose="020F0503040000060003" pitchFamily="34" charset="0"/>
              </a:rPr>
            </a:br>
            <a:br>
              <a:rPr lang="en-IN" sz="1200" cap="none" spc="0" dirty="0">
                <a:latin typeface="Kermit" panose="020F0503040000060003" pitchFamily="34" charset="0"/>
              </a:rPr>
            </a:br>
            <a:r>
              <a:rPr lang="en-IN" sz="1600" cap="none" spc="0" dirty="0">
                <a:latin typeface="Kermit" panose="020F0503040000060003" pitchFamily="34" charset="0"/>
              </a:rPr>
              <a:t>Description: A balloon generator useful as a placeholder for instancing something.</a:t>
            </a:r>
            <a:br>
              <a:rPr lang="en-IN" sz="1200" cap="none" spc="0" dirty="0">
                <a:latin typeface="Kermit" panose="020F0503040000060003" pitchFamily="34" charset="0"/>
              </a:rPr>
            </a:br>
            <a:br>
              <a:rPr lang="en-IN" sz="1200" cap="none" spc="0" dirty="0">
                <a:latin typeface="Kermit" panose="020F0503040000060003" pitchFamily="34" charset="0"/>
              </a:rPr>
            </a:br>
            <a:r>
              <a:rPr lang="en-IN" sz="1800" b="1" u="sng" cap="none" spc="0" dirty="0">
                <a:latin typeface="Kermit" panose="020F0503040000060003" pitchFamily="34" charset="0"/>
              </a:rPr>
              <a:t>Icosahedron</a:t>
            </a:r>
            <a:br>
              <a:rPr lang="en-IN" sz="1800" b="1" u="sng" cap="none" spc="0" dirty="0">
                <a:latin typeface="Kermit" panose="020F0503040000060003" pitchFamily="34" charset="0"/>
              </a:rPr>
            </a:br>
            <a:br>
              <a:rPr lang="en-IN" sz="1200" cap="none" spc="0" dirty="0">
                <a:latin typeface="Kermit" panose="020F0503040000060003" pitchFamily="34" charset="0"/>
              </a:rPr>
            </a:br>
            <a:r>
              <a:rPr lang="en-IN" sz="1600" cap="none" spc="0" dirty="0">
                <a:latin typeface="Kermit" panose="020F0503040000060003" pitchFamily="34" charset="0"/>
              </a:rPr>
              <a:t>Description: An icosahedron generator, useful as a placeholder for instancing something.</a:t>
            </a:r>
            <a:br>
              <a:rPr lang="en-IN" sz="1200" cap="none" spc="0" dirty="0">
                <a:latin typeface="Kermit" panose="020F0503040000060003" pitchFamily="34" charset="0"/>
              </a:rPr>
            </a:br>
            <a:br>
              <a:rPr lang="en-IN" sz="1800" b="1" u="sng" cap="none" spc="0" dirty="0">
                <a:latin typeface="Kermit" panose="020F0503040000060003" pitchFamily="34" charset="0"/>
              </a:rPr>
            </a:br>
            <a:r>
              <a:rPr lang="en-IN" sz="1800" b="1" u="sng" cap="none" spc="0" dirty="0">
                <a:latin typeface="Kermit" panose="020F0503040000060003" pitchFamily="34" charset="0"/>
              </a:rPr>
              <a:t>Julia Fractal</a:t>
            </a:r>
            <a:br>
              <a:rPr lang="en-IN" sz="1800" b="1" u="sng" cap="none" spc="0" dirty="0">
                <a:latin typeface="Kermit" panose="020F0503040000060003" pitchFamily="34" charset="0"/>
              </a:rPr>
            </a:br>
            <a:br>
              <a:rPr lang="en-IN" sz="1800" b="1" u="sng" cap="none" spc="0" dirty="0">
                <a:latin typeface="Kermit" panose="020F0503040000060003" pitchFamily="34" charset="0"/>
              </a:rPr>
            </a:br>
            <a:r>
              <a:rPr lang="en-IN" sz="1600" cap="none" spc="0" dirty="0">
                <a:latin typeface="Kermit" panose="020F0503040000060003" pitchFamily="34" charset="0"/>
              </a:rPr>
              <a:t>Description: A 4D fractal called Julia.</a:t>
            </a:r>
            <a:br>
              <a:rPr lang="en-IN" sz="1200" cap="none" spc="0" dirty="0">
                <a:latin typeface="Kermit" panose="020F0503040000060003" pitchFamily="34" charset="0"/>
              </a:rPr>
            </a:br>
            <a:br>
              <a:rPr lang="en-IN" sz="1200" cap="none" spc="0" dirty="0">
                <a:latin typeface="Kermit" panose="020F0503040000060003" pitchFamily="34" charset="0"/>
              </a:rPr>
            </a:br>
            <a:r>
              <a:rPr lang="en-IN" sz="1800" b="1" u="sng" cap="none" spc="0" dirty="0">
                <a:latin typeface="Kermit" panose="020F0503040000060003" pitchFamily="34" charset="0"/>
              </a:rPr>
              <a:t>Lattice</a:t>
            </a:r>
            <a:br>
              <a:rPr lang="en-IN" sz="1800" b="1" u="sng" cap="none" spc="0" dirty="0">
                <a:latin typeface="Kermit" panose="020F0503040000060003" pitchFamily="34" charset="0"/>
              </a:rPr>
            </a:br>
            <a:br>
              <a:rPr lang="en-IN" sz="1200" cap="none" spc="0" dirty="0">
                <a:latin typeface="Kermit" panose="020F0503040000060003" pitchFamily="34" charset="0"/>
              </a:rPr>
            </a:br>
            <a:r>
              <a:rPr lang="en-IN" sz="1600" cap="none" spc="0" dirty="0">
                <a:latin typeface="Kermit" panose="020F0503040000060003" pitchFamily="34" charset="0"/>
              </a:rPr>
              <a:t>Description: A lattice generator, useful for making buildings, houses, etc.</a:t>
            </a:r>
            <a:br>
              <a:rPr lang="en-IN" sz="1600" cap="none" spc="0" dirty="0">
                <a:latin typeface="Kermit" panose="020F0503040000060003" pitchFamily="34" charset="0"/>
              </a:rPr>
            </a:br>
            <a:br>
              <a:rPr lang="en-IN" sz="1600" cap="none" spc="0" dirty="0">
                <a:latin typeface="Kermit" panose="020F0503040000060003" pitchFamily="34" charset="0"/>
              </a:rPr>
            </a:br>
            <a:r>
              <a:rPr lang="en-IN" sz="1800" b="1" u="sng" cap="none" spc="0" dirty="0">
                <a:latin typeface="Kermit" panose="020F0503040000060003" pitchFamily="34" charset="0"/>
              </a:rPr>
              <a:t>Prism</a:t>
            </a:r>
            <a:br>
              <a:rPr lang="en-IN" sz="1800" b="1" u="sng" cap="none" spc="0" dirty="0">
                <a:latin typeface="Kermit" panose="020F0503040000060003" pitchFamily="34" charset="0"/>
              </a:rPr>
            </a:br>
            <a:br>
              <a:rPr lang="en-IN" sz="1200" cap="none" spc="0" dirty="0">
                <a:latin typeface="Kermit" panose="020F0503040000060003" pitchFamily="34" charset="0"/>
              </a:rPr>
            </a:br>
            <a:r>
              <a:rPr lang="en-IN" sz="1600" cap="none" spc="0" dirty="0">
                <a:latin typeface="Kermit" panose="020F0503040000060003" pitchFamily="34" charset="0"/>
              </a:rPr>
              <a:t>Description: A prism generator, useful as a placeholder for instancing something.</a:t>
            </a:r>
            <a:br>
              <a:rPr lang="en-IN" sz="1400" cap="none" spc="0" dirty="0">
                <a:latin typeface="Kermit" panose="020F0503040000060003" pitchFamily="34" charset="0"/>
              </a:rPr>
            </a:br>
            <a:br>
              <a:rPr lang="en-IN" sz="1400" cap="none" spc="0" dirty="0">
                <a:latin typeface="Kermit" panose="020F0503040000060003" pitchFamily="34" charset="0"/>
              </a:rPr>
            </a:br>
            <a:endParaRPr lang="en-IN" sz="1400" cap="none" spc="0" dirty="0">
              <a:latin typeface="Kermit" panose="020F0503040000060003" pitchFamily="34" charset="0"/>
            </a:endParaRPr>
          </a:p>
        </p:txBody>
      </p:sp>
    </p:spTree>
    <p:extLst>
      <p:ext uri="{BB962C8B-B14F-4D97-AF65-F5344CB8AC3E}">
        <p14:creationId xmlns:p14="http://schemas.microsoft.com/office/powerpoint/2010/main" val="80082037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pattFill prst="pct30">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A72C4-AAFE-27A1-3EE9-F077558C1C8D}"/>
              </a:ext>
            </a:extLst>
          </p:cNvPr>
          <p:cNvSpPr>
            <a:spLocks noGrp="1"/>
          </p:cNvSpPr>
          <p:nvPr>
            <p:ph type="title"/>
          </p:nvPr>
        </p:nvSpPr>
        <p:spPr>
          <a:xfrm>
            <a:off x="1024128" y="585215"/>
            <a:ext cx="9720072" cy="5381475"/>
          </a:xfrm>
        </p:spPr>
        <p:txBody>
          <a:bodyPr anchor="t">
            <a:noAutofit/>
          </a:bodyPr>
          <a:lstStyle/>
          <a:p>
            <a:br>
              <a:rPr lang="en-IN" sz="1200" cap="none" spc="0" dirty="0">
                <a:latin typeface="Kermit" panose="020F0503040000060003" pitchFamily="34" charset="0"/>
              </a:rPr>
            </a:br>
            <a:r>
              <a:rPr lang="en-IN" sz="1800" b="1" u="sng" cap="none" spc="0" dirty="0">
                <a:latin typeface="Kermit" panose="020F0503040000060003" pitchFamily="34" charset="0"/>
              </a:rPr>
              <a:t>Pyramid</a:t>
            </a:r>
            <a:br>
              <a:rPr lang="en-IN" sz="1800" b="1" u="sng" cap="none" spc="0" dirty="0">
                <a:latin typeface="Kermit" panose="020F0503040000060003" pitchFamily="34" charset="0"/>
              </a:rPr>
            </a:br>
            <a:br>
              <a:rPr lang="en-IN" sz="1200" cap="none" spc="0" dirty="0">
                <a:latin typeface="Kermit" panose="020F0503040000060003" pitchFamily="34" charset="0"/>
              </a:rPr>
            </a:br>
            <a:r>
              <a:rPr lang="en-IN" sz="1600" cap="none" spc="0" dirty="0">
                <a:latin typeface="Kermit" panose="020F0503040000060003" pitchFamily="34" charset="0"/>
              </a:rPr>
              <a:t>Description: A pyramid generator, useful as a placeholder for instancing something.</a:t>
            </a:r>
            <a:br>
              <a:rPr lang="en-IN" sz="1200" cap="none" spc="0" dirty="0">
                <a:latin typeface="Kermit" panose="020F0503040000060003" pitchFamily="34" charset="0"/>
              </a:rPr>
            </a:br>
            <a:br>
              <a:rPr lang="en-IN" sz="1200" cap="none" spc="0" dirty="0">
                <a:latin typeface="Kermit" panose="020F0503040000060003" pitchFamily="34" charset="0"/>
              </a:rPr>
            </a:br>
            <a:r>
              <a:rPr lang="en-IN" sz="1800" b="1" u="sng" cap="none" spc="0" dirty="0">
                <a:latin typeface="Kermit" panose="020F0503040000060003" pitchFamily="34" charset="0"/>
              </a:rPr>
              <a:t>Slicing circle</a:t>
            </a:r>
            <a:br>
              <a:rPr lang="en-IN" sz="1800" b="1" u="sng" cap="none" spc="0" dirty="0">
                <a:latin typeface="Kermit" panose="020F0503040000060003" pitchFamily="34" charset="0"/>
              </a:rPr>
            </a:br>
            <a:br>
              <a:rPr lang="en-IN" sz="1200" cap="none" spc="0" dirty="0">
                <a:latin typeface="Kermit" panose="020F0503040000060003" pitchFamily="34" charset="0"/>
              </a:rPr>
            </a:br>
            <a:r>
              <a:rPr lang="en-IN" sz="1600" cap="none" spc="0" dirty="0">
                <a:latin typeface="Kermit" panose="020F0503040000060003" pitchFamily="34" charset="0"/>
              </a:rPr>
              <a:t>Description: A circle that can be bisected at any point. Useful as a placeholder for leaves in foliage creation.</a:t>
            </a:r>
            <a:br>
              <a:rPr lang="en-IN" sz="1200" cap="none" spc="0" dirty="0">
                <a:latin typeface="Kermit" panose="020F0503040000060003" pitchFamily="34" charset="0"/>
              </a:rPr>
            </a:br>
            <a:br>
              <a:rPr lang="en-IN" sz="1200" cap="none" spc="0" dirty="0">
                <a:latin typeface="Kermit" panose="020F0503040000060003" pitchFamily="34" charset="0"/>
              </a:rPr>
            </a:br>
            <a:r>
              <a:rPr lang="en-IN" sz="1800" b="1" u="sng" cap="none" spc="0" dirty="0">
                <a:latin typeface="Kermit" panose="020F0503040000060003" pitchFamily="34" charset="0"/>
              </a:rPr>
              <a:t>Tetrahedron</a:t>
            </a:r>
            <a:br>
              <a:rPr lang="en-IN" sz="1800" b="1" u="sng" cap="none" spc="0" dirty="0">
                <a:latin typeface="Kermit" panose="020F0503040000060003" pitchFamily="34" charset="0"/>
              </a:rPr>
            </a:br>
            <a:br>
              <a:rPr lang="en-IN" sz="1200" cap="none" spc="0" dirty="0">
                <a:latin typeface="Kermit" panose="020F0503040000060003" pitchFamily="34" charset="0"/>
              </a:rPr>
            </a:br>
            <a:r>
              <a:rPr lang="en-IN" sz="1600" cap="none" spc="0" dirty="0">
                <a:latin typeface="Kermit" panose="020F0503040000060003" pitchFamily="34" charset="0"/>
              </a:rPr>
              <a:t>Description: A tetrahedron generator, useful as a placeholder for instancing something.</a:t>
            </a:r>
            <a:br>
              <a:rPr lang="en-IN" sz="1200" cap="none" spc="0" dirty="0">
                <a:latin typeface="Kermit" panose="020F0503040000060003" pitchFamily="34" charset="0"/>
              </a:rPr>
            </a:br>
            <a:endParaRPr lang="en-IN" sz="1600" cap="none" dirty="0">
              <a:latin typeface="Kermit" panose="020F0503040000060003" pitchFamily="34" charset="0"/>
            </a:endParaRPr>
          </a:p>
        </p:txBody>
      </p:sp>
    </p:spTree>
    <p:extLst>
      <p:ext uri="{BB962C8B-B14F-4D97-AF65-F5344CB8AC3E}">
        <p14:creationId xmlns:p14="http://schemas.microsoft.com/office/powerpoint/2010/main" val="197632314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CA673E4-CBF7-8D69-7611-23EE8356661E}"/>
            </a:ext>
          </a:extLst>
        </p:cNvPr>
        <p:cNvGrpSpPr/>
        <p:nvPr/>
      </p:nvGrpSpPr>
      <p:grpSpPr>
        <a:xfrm>
          <a:off x="0" y="0"/>
          <a:ext cx="0" cy="0"/>
          <a:chOff x="0" y="0"/>
          <a:chExt cx="0" cy="0"/>
        </a:xfrm>
      </p:grpSpPr>
      <p:cxnSp>
        <p:nvCxnSpPr>
          <p:cNvPr id="17" name="Straight Connector 16">
            <a:extLst>
              <a:ext uri="{FF2B5EF4-FFF2-40B4-BE49-F238E27FC236}">
                <a16:creationId xmlns:a16="http://schemas.microsoft.com/office/drawing/2014/main" id="{358D3741-4ACF-4DA5-ABD5-0C432115CDF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useBgFill="1">
        <p:nvSpPr>
          <p:cNvPr id="19" name="Rectangle 18">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descr="The exterior of a honeycomb building design">
            <a:extLst>
              <a:ext uri="{FF2B5EF4-FFF2-40B4-BE49-F238E27FC236}">
                <a16:creationId xmlns:a16="http://schemas.microsoft.com/office/drawing/2014/main" id="{54606F26-45E9-5027-034F-61ABE1A949AD}"/>
              </a:ext>
            </a:extLst>
          </p:cNvPr>
          <p:cNvPicPr>
            <a:picLocks noChangeAspect="1"/>
          </p:cNvPicPr>
          <p:nvPr/>
        </p:nvPicPr>
        <p:blipFill>
          <a:blip r:embed="rId2">
            <a:alphaModFix amt="35000"/>
            <a:extLst>
              <a:ext uri="{28A0092B-C50C-407E-A947-70E740481C1C}">
                <a14:useLocalDpi xmlns:a14="http://schemas.microsoft.com/office/drawing/2010/main" val="0"/>
              </a:ext>
            </a:extLst>
          </a:blip>
          <a:srcRect r="25"/>
          <a:stretch>
            <a:fillRect/>
          </a:stretch>
        </p:blipFill>
        <p:spPr>
          <a:xfrm>
            <a:off x="20" y="-1"/>
            <a:ext cx="12188932" cy="6858000"/>
          </a:xfrm>
          <a:prstGeom prst="rect">
            <a:avLst/>
          </a:prstGeom>
          <a:pattFill prst="pct30">
            <a:fgClr>
              <a:schemeClr val="accent1"/>
            </a:fgClr>
            <a:bgClr>
              <a:schemeClr val="bg1"/>
            </a:bgClr>
          </a:pattFill>
        </p:spPr>
      </p:pic>
      <p:sp>
        <p:nvSpPr>
          <p:cNvPr id="2" name="Title 1">
            <a:extLst>
              <a:ext uri="{FF2B5EF4-FFF2-40B4-BE49-F238E27FC236}">
                <a16:creationId xmlns:a16="http://schemas.microsoft.com/office/drawing/2014/main" id="{E5C9B8CE-9F26-C655-D440-604FF18A286C}"/>
              </a:ext>
            </a:extLst>
          </p:cNvPr>
          <p:cNvSpPr>
            <a:spLocks noGrp="1"/>
          </p:cNvSpPr>
          <p:nvPr>
            <p:ph type="title"/>
          </p:nvPr>
        </p:nvSpPr>
        <p:spPr>
          <a:xfrm>
            <a:off x="643467" y="643467"/>
            <a:ext cx="3684437" cy="5571066"/>
          </a:xfrm>
          <a:effectLst>
            <a:outerShdw blurRad="50800" dist="38100" dir="5400000" algn="t" rotWithShape="0">
              <a:prstClr val="black">
                <a:alpha val="40000"/>
              </a:prstClr>
            </a:outerShdw>
          </a:effectLst>
        </p:spPr>
        <p:txBody>
          <a:bodyPr vert="horz" lIns="91440" tIns="45720" rIns="91440" bIns="45720" rtlCol="0" anchor="ctr">
            <a:normAutofit/>
          </a:bodyPr>
          <a:lstStyle/>
          <a:p>
            <a:pPr algn="r"/>
            <a:r>
              <a:rPr lang="en-US" dirty="0"/>
              <a:t>Modifiers</a:t>
            </a:r>
          </a:p>
        </p:txBody>
      </p:sp>
      <p:cxnSp>
        <p:nvCxnSpPr>
          <p:cNvPr id="21" name="Straight Connector 20">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Content Placeholder 2">
            <a:extLst>
              <a:ext uri="{FF2B5EF4-FFF2-40B4-BE49-F238E27FC236}">
                <a16:creationId xmlns:a16="http://schemas.microsoft.com/office/drawing/2014/main" id="{672E4EB5-13A9-DB43-DFC6-FFEAA2DF4F09}"/>
              </a:ext>
            </a:extLst>
          </p:cNvPr>
          <p:cNvSpPr txBox="1">
            <a:spLocks/>
          </p:cNvSpPr>
          <p:nvPr/>
        </p:nvSpPr>
        <p:spPr>
          <a:xfrm>
            <a:off x="4971371" y="643467"/>
            <a:ext cx="6574112" cy="5571066"/>
          </a:xfrm>
          <a:prstGeom prst="rect">
            <a:avLst/>
          </a:prstGeom>
          <a:effectLst>
            <a:outerShdw blurRad="50800" dist="38100" dir="5400000" algn="t" rotWithShape="0">
              <a:prstClr val="black">
                <a:alpha val="40000"/>
              </a:prstClr>
            </a:outerShdw>
          </a:effectLst>
        </p:spPr>
        <p:txBody>
          <a:bodyPr vert="horz" lIns="45720" tIns="45720" rIns="45720" bIns="45720" numCol="1" rtlCol="0" anchor="ct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Font typeface="Tw Cen MT" panose="020B0602020104020603" pitchFamily="34" charset="0"/>
              <a:buNone/>
            </a:pPr>
            <a:r>
              <a:rPr lang="en-US" dirty="0"/>
              <a:t>List of Node Groups</a:t>
            </a:r>
          </a:p>
          <a:p>
            <a:pPr marL="514350" indent="-514350">
              <a:buFont typeface="+mj-lt"/>
              <a:buAutoNum type="romanLcPeriod"/>
            </a:pPr>
            <a:r>
              <a:rPr lang="en-US" dirty="0"/>
              <a:t>Add Scales</a:t>
            </a:r>
          </a:p>
          <a:p>
            <a:pPr marL="514350" indent="-514350">
              <a:buFont typeface="+mj-lt"/>
              <a:buAutoNum type="romanLcPeriod"/>
            </a:pPr>
            <a:r>
              <a:rPr lang="en-US" dirty="0"/>
              <a:t>Damage Geometry</a:t>
            </a:r>
          </a:p>
          <a:p>
            <a:pPr marL="514350" indent="-514350">
              <a:buFont typeface="+mj-lt"/>
              <a:buAutoNum type="romanLcPeriod"/>
            </a:pPr>
            <a:r>
              <a:rPr lang="en-US" dirty="0"/>
              <a:t>Fractal Shaper</a:t>
            </a:r>
          </a:p>
          <a:p>
            <a:pPr marL="514350" indent="-514350">
              <a:buFont typeface="+mj-lt"/>
              <a:buAutoNum type="romanLcPeriod"/>
            </a:pPr>
            <a:r>
              <a:rPr lang="en-US" dirty="0"/>
              <a:t>Mirror geometry</a:t>
            </a:r>
          </a:p>
          <a:p>
            <a:pPr marL="514350" indent="-514350">
              <a:buFont typeface="+mj-lt"/>
              <a:buAutoNum type="romanLcPeriod"/>
            </a:pPr>
            <a:r>
              <a:rPr lang="en-US" dirty="0"/>
              <a:t>Points to Lattice</a:t>
            </a:r>
          </a:p>
          <a:p>
            <a:pPr marL="514350" indent="-514350">
              <a:buFont typeface="+mj-lt"/>
              <a:buAutoNum type="romanLcPeriod"/>
            </a:pPr>
            <a:r>
              <a:rPr lang="en-US" dirty="0"/>
              <a:t>Surface Cobble</a:t>
            </a:r>
          </a:p>
          <a:p>
            <a:pPr marL="514350" indent="-514350">
              <a:buFont typeface="+mj-lt"/>
              <a:buAutoNum type="romanLcPeriod"/>
            </a:pPr>
            <a:r>
              <a:rPr lang="en-US" dirty="0"/>
              <a:t>Terrain Displacement</a:t>
            </a:r>
          </a:p>
          <a:p>
            <a:pPr marL="514350" indent="-514350">
              <a:buFont typeface="+mj-lt"/>
              <a:buAutoNum type="romanLcPeriod"/>
            </a:pPr>
            <a:r>
              <a:rPr lang="en-US" dirty="0"/>
              <a:t>Trim Geometry</a:t>
            </a:r>
          </a:p>
        </p:txBody>
      </p:sp>
    </p:spTree>
    <p:extLst>
      <p:ext uri="{BB962C8B-B14F-4D97-AF65-F5344CB8AC3E}">
        <p14:creationId xmlns:p14="http://schemas.microsoft.com/office/powerpoint/2010/main" val="1063625650"/>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pattFill prst="pct30">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F2E731-0466-E2EF-B950-9BD5499D852E}"/>
              </a:ext>
            </a:extLst>
          </p:cNvPr>
          <p:cNvSpPr>
            <a:spLocks noGrp="1"/>
          </p:cNvSpPr>
          <p:nvPr>
            <p:ph type="title"/>
          </p:nvPr>
        </p:nvSpPr>
        <p:spPr>
          <a:xfrm>
            <a:off x="1024128" y="585216"/>
            <a:ext cx="6066818" cy="1499616"/>
          </a:xfrm>
        </p:spPr>
        <p:txBody>
          <a:bodyPr>
            <a:normAutofit/>
          </a:bodyPr>
          <a:lstStyle/>
          <a:p>
            <a:r>
              <a:rPr lang="en-IN" dirty="0"/>
              <a:t>Introduction</a:t>
            </a:r>
          </a:p>
        </p:txBody>
      </p:sp>
      <p:sp>
        <p:nvSpPr>
          <p:cNvPr id="3" name="Content Placeholder 2">
            <a:extLst>
              <a:ext uri="{FF2B5EF4-FFF2-40B4-BE49-F238E27FC236}">
                <a16:creationId xmlns:a16="http://schemas.microsoft.com/office/drawing/2014/main" id="{A6900C3B-C554-7B5F-E3E9-708265449C0C}"/>
              </a:ext>
            </a:extLst>
          </p:cNvPr>
          <p:cNvSpPr>
            <a:spLocks noGrp="1"/>
          </p:cNvSpPr>
          <p:nvPr>
            <p:ph idx="1"/>
          </p:nvPr>
        </p:nvSpPr>
        <p:spPr>
          <a:xfrm>
            <a:off x="1024128" y="2286000"/>
            <a:ext cx="6066818" cy="4023360"/>
          </a:xfrm>
        </p:spPr>
        <p:txBody>
          <a:bodyPr>
            <a:normAutofit lnSpcReduction="10000"/>
          </a:bodyPr>
          <a:lstStyle/>
          <a:p>
            <a:r>
              <a:rPr lang="en-US" dirty="0"/>
              <a:t>Blender's Geometry Nodes system is a powerful tool for procedural modeling and animation. However, users often face challenges in reusing and managing complex node setups across projects. This Tool-Kit aims to simplify and enhance the workflow for Blender users by creating a collection of reusable Geometry Node groups and an intuitive add-on for seamless integration into Blender's interface.</a:t>
            </a:r>
          </a:p>
          <a:p>
            <a:endParaRPr lang="en-US" dirty="0"/>
          </a:p>
          <a:p>
            <a:r>
              <a:rPr lang="en-US" dirty="0"/>
              <a:t>This is the guide to the node groups in the Tool-Kit. Here I will be explaining what these node groups do, how to use them, and their use cases.</a:t>
            </a:r>
            <a:endParaRPr lang="en-IN" dirty="0"/>
          </a:p>
        </p:txBody>
      </p:sp>
      <p:pic>
        <p:nvPicPr>
          <p:cNvPr id="6" name="Picture 5" descr="Rubber bands connected attached to nails">
            <a:extLst>
              <a:ext uri="{FF2B5EF4-FFF2-40B4-BE49-F238E27FC236}">
                <a16:creationId xmlns:a16="http://schemas.microsoft.com/office/drawing/2014/main" id="{B7490F01-3788-C960-D5BD-5517DC27B182}"/>
              </a:ext>
            </a:extLst>
          </p:cNvPr>
          <p:cNvPicPr>
            <a:picLocks noChangeAspect="1"/>
          </p:cNvPicPr>
          <p:nvPr/>
        </p:nvPicPr>
        <p:blipFill>
          <a:blip r:embed="rId2"/>
          <a:srcRect l="37182" r="17658" b="-1"/>
          <a:stretch>
            <a:fillRect/>
          </a:stretch>
        </p:blipFill>
        <p:spPr>
          <a:xfrm>
            <a:off x="7552266" y="10"/>
            <a:ext cx="4639733" cy="6857990"/>
          </a:xfrm>
          <a:prstGeom prst="rect">
            <a:avLst/>
          </a:prstGeom>
        </p:spPr>
      </p:pic>
    </p:spTree>
    <p:extLst>
      <p:ext uri="{BB962C8B-B14F-4D97-AF65-F5344CB8AC3E}">
        <p14:creationId xmlns:p14="http://schemas.microsoft.com/office/powerpoint/2010/main" val="39951784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pattFill prst="pct30">
          <a:fgClr>
            <a:schemeClr val="accent1"/>
          </a:fgClr>
          <a:bgClr>
            <a:schemeClr val="bg1"/>
          </a:bgClr>
        </a:pattFill>
        <a:effectLst/>
      </p:bgPr>
    </p:bg>
    <p:spTree>
      <p:nvGrpSpPr>
        <p:cNvPr id="1" name="">
          <a:extLst>
            <a:ext uri="{FF2B5EF4-FFF2-40B4-BE49-F238E27FC236}">
              <a16:creationId xmlns:a16="http://schemas.microsoft.com/office/drawing/2014/main" id="{5D2AB427-A54E-9D6F-8BFD-0F2C70B35E9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C1C02FE-9F49-0E6F-352B-B4F32FD17DDF}"/>
              </a:ext>
            </a:extLst>
          </p:cNvPr>
          <p:cNvSpPr>
            <a:spLocks noGrp="1"/>
          </p:cNvSpPr>
          <p:nvPr>
            <p:ph type="title"/>
          </p:nvPr>
        </p:nvSpPr>
        <p:spPr>
          <a:xfrm>
            <a:off x="1024128" y="585216"/>
            <a:ext cx="10084474" cy="5924226"/>
          </a:xfrm>
        </p:spPr>
        <p:txBody>
          <a:bodyPr anchor="t">
            <a:normAutofit fontScale="90000"/>
          </a:bodyPr>
          <a:lstStyle/>
          <a:p>
            <a:pPr>
              <a:lnSpc>
                <a:spcPct val="100000"/>
              </a:lnSpc>
            </a:pPr>
            <a:r>
              <a:rPr lang="en-US" sz="2000" b="1" u="sng" cap="none" spc="0" dirty="0">
                <a:latin typeface="Kermit" panose="020F0503040000060003" pitchFamily="34" charset="0"/>
              </a:rPr>
              <a:t>Add Scales</a:t>
            </a:r>
            <a:br>
              <a:rPr lang="en-US" sz="2000" b="1" u="sng" cap="none" spc="0" dirty="0">
                <a:latin typeface="Kermit" panose="020F0503040000060003" pitchFamily="34" charset="0"/>
              </a:rPr>
            </a:br>
            <a:br>
              <a:rPr lang="en-US" sz="1600" cap="none" spc="0" dirty="0">
                <a:latin typeface="Kermit" panose="020F0503040000060003" pitchFamily="34" charset="0"/>
              </a:rPr>
            </a:br>
            <a:r>
              <a:rPr lang="en-US" sz="1800" cap="none" spc="0" dirty="0">
                <a:latin typeface="Kermit" panose="020F0503040000060003" pitchFamily="34" charset="0"/>
              </a:rPr>
              <a:t>Description: Adds scales on the surface of the input geometry.</a:t>
            </a:r>
            <a:br>
              <a:rPr lang="en-US" sz="1600" cap="none" spc="0" dirty="0">
                <a:latin typeface="Kermit" panose="020F0503040000060003" pitchFamily="34" charset="0"/>
              </a:rPr>
            </a:br>
            <a:br>
              <a:rPr lang="en-US" sz="1600" cap="none" spc="0" dirty="0">
                <a:latin typeface="Kermit" panose="020F0503040000060003" pitchFamily="34" charset="0"/>
              </a:rPr>
            </a:br>
            <a:r>
              <a:rPr lang="en-US" sz="2000" b="1" u="sng" cap="none" spc="0" dirty="0">
                <a:latin typeface="Kermit" panose="020F0503040000060003" pitchFamily="34" charset="0"/>
              </a:rPr>
              <a:t>Damage Geometry</a:t>
            </a:r>
            <a:br>
              <a:rPr lang="en-US" sz="2000" b="1" u="sng" cap="none" spc="0" dirty="0">
                <a:latin typeface="Kermit" panose="020F0503040000060003" pitchFamily="34" charset="0"/>
              </a:rPr>
            </a:br>
            <a:br>
              <a:rPr lang="en-US" sz="1600" cap="none" spc="0" dirty="0">
                <a:latin typeface="Kermit" panose="020F0503040000060003" pitchFamily="34" charset="0"/>
              </a:rPr>
            </a:br>
            <a:r>
              <a:rPr lang="en-US" sz="1800" cap="none" spc="0" dirty="0">
                <a:latin typeface="Kermit" panose="020F0503040000060003" pitchFamily="34" charset="0"/>
              </a:rPr>
              <a:t>Description: Damages/breaks up the input geometry to give it an old, withered look.</a:t>
            </a:r>
            <a:br>
              <a:rPr lang="en-US" sz="1800" cap="none" spc="0" dirty="0">
                <a:latin typeface="Kermit" panose="020F0503040000060003" pitchFamily="34" charset="0"/>
              </a:rPr>
            </a:br>
            <a:br>
              <a:rPr lang="en-US" sz="1600" cap="none" spc="0" dirty="0">
                <a:latin typeface="Kermit" panose="020F0503040000060003" pitchFamily="34" charset="0"/>
              </a:rPr>
            </a:br>
            <a:r>
              <a:rPr lang="en-US" sz="2000" b="1" u="sng" cap="none" spc="0" dirty="0">
                <a:latin typeface="Kermit" panose="020F0503040000060003" pitchFamily="34" charset="0"/>
              </a:rPr>
              <a:t>Fractal Shaper</a:t>
            </a:r>
            <a:br>
              <a:rPr lang="en-US" sz="2000" b="1" u="sng" cap="none" spc="0" dirty="0">
                <a:latin typeface="Kermit" panose="020F0503040000060003" pitchFamily="34" charset="0"/>
              </a:rPr>
            </a:br>
            <a:br>
              <a:rPr lang="en-US" sz="1600" cap="none" spc="0" dirty="0">
                <a:latin typeface="Kermit" panose="020F0503040000060003" pitchFamily="34" charset="0"/>
              </a:rPr>
            </a:br>
            <a:r>
              <a:rPr lang="en-US" sz="1800" cap="none" spc="0" dirty="0">
                <a:latin typeface="Kermit" panose="020F0503040000060003" pitchFamily="34" charset="0"/>
              </a:rPr>
              <a:t>Description: Modulates the input geometry to a stepped look. Useful in landscape creation for generating the different layers of the terrain.</a:t>
            </a:r>
            <a:br>
              <a:rPr lang="en-US" sz="1800" cap="none" spc="0" dirty="0">
                <a:latin typeface="Kermit" panose="020F0503040000060003" pitchFamily="34" charset="0"/>
              </a:rPr>
            </a:br>
            <a:br>
              <a:rPr lang="en-US" sz="1600" cap="none" spc="0" dirty="0">
                <a:latin typeface="Kermit" panose="020F0503040000060003" pitchFamily="34" charset="0"/>
              </a:rPr>
            </a:br>
            <a:r>
              <a:rPr lang="en-US" sz="2000" b="1" u="sng" cap="none" spc="0" dirty="0">
                <a:latin typeface="Kermit" panose="020F0503040000060003" pitchFamily="34" charset="0"/>
              </a:rPr>
              <a:t>Mirror Geometry</a:t>
            </a:r>
            <a:br>
              <a:rPr lang="en-US" sz="2000" b="1" u="sng" cap="none" spc="0" dirty="0">
                <a:latin typeface="Kermit" panose="020F0503040000060003" pitchFamily="34" charset="0"/>
              </a:rPr>
            </a:br>
            <a:br>
              <a:rPr lang="en-US" sz="1600" cap="none" spc="0" dirty="0">
                <a:latin typeface="Kermit" panose="020F0503040000060003" pitchFamily="34" charset="0"/>
              </a:rPr>
            </a:br>
            <a:r>
              <a:rPr lang="en-US" sz="1800" cap="none" spc="0" dirty="0">
                <a:latin typeface="Kermit" panose="020F0503040000060003" pitchFamily="34" charset="0"/>
              </a:rPr>
              <a:t>Description: Quickly mirrors the input geometry on the X or Y axis.</a:t>
            </a:r>
            <a:br>
              <a:rPr lang="en-US" sz="1600" cap="none" spc="0" dirty="0">
                <a:latin typeface="Kermit" panose="020F0503040000060003" pitchFamily="34" charset="0"/>
              </a:rPr>
            </a:br>
            <a:br>
              <a:rPr lang="en-US" sz="1600" cap="none" spc="0" dirty="0">
                <a:latin typeface="Kermit" panose="020F0503040000060003" pitchFamily="34" charset="0"/>
              </a:rPr>
            </a:br>
            <a:r>
              <a:rPr lang="en-US" sz="2000" b="1" u="sng" cap="none" spc="0" dirty="0">
                <a:latin typeface="Kermit" panose="020F0503040000060003" pitchFamily="34" charset="0"/>
              </a:rPr>
              <a:t>Points to Lattice</a:t>
            </a:r>
            <a:br>
              <a:rPr lang="en-US" sz="2000" b="1" u="sng" cap="none" spc="0" dirty="0">
                <a:latin typeface="Kermit" panose="020F0503040000060003" pitchFamily="34" charset="0"/>
              </a:rPr>
            </a:br>
            <a:br>
              <a:rPr lang="en-US" sz="1600" cap="none" spc="0" dirty="0">
                <a:latin typeface="Kermit" panose="020F0503040000060003" pitchFamily="34" charset="0"/>
              </a:rPr>
            </a:br>
            <a:r>
              <a:rPr lang="en-US" sz="1800" cap="none" spc="0" dirty="0">
                <a:latin typeface="Kermit" panose="020F0503040000060003" pitchFamily="34" charset="0"/>
              </a:rPr>
              <a:t>Description: Inputs a bunch of points and creates a kind of lattice out of them. It has very specific use cases, like abstract art or creating a plant in a certain shape.</a:t>
            </a:r>
            <a:br>
              <a:rPr lang="en-US" sz="1600" cap="none" spc="0" dirty="0">
                <a:latin typeface="Kermit" panose="020F0503040000060003" pitchFamily="34" charset="0"/>
              </a:rPr>
            </a:br>
            <a:br>
              <a:rPr lang="en-US" sz="1600" cap="none" spc="0" dirty="0">
                <a:latin typeface="Kermit" panose="020F0503040000060003" pitchFamily="34" charset="0"/>
              </a:rPr>
            </a:br>
            <a:endParaRPr lang="en-IN" sz="1800" cap="none" spc="0" dirty="0">
              <a:latin typeface="Kermit" panose="020F0503040000060003" pitchFamily="34" charset="0"/>
            </a:endParaRPr>
          </a:p>
        </p:txBody>
      </p:sp>
    </p:spTree>
    <p:extLst>
      <p:ext uri="{BB962C8B-B14F-4D97-AF65-F5344CB8AC3E}">
        <p14:creationId xmlns:p14="http://schemas.microsoft.com/office/powerpoint/2010/main" val="346957022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pattFill prst="pct30">
          <a:fgClr>
            <a:schemeClr val="accent1"/>
          </a:fgClr>
          <a:bgClr>
            <a:schemeClr val="bg1"/>
          </a:bgClr>
        </a:pattFill>
        <a:effectLst/>
      </p:bgPr>
    </p:bg>
    <p:spTree>
      <p:nvGrpSpPr>
        <p:cNvPr id="1" name="">
          <a:extLst>
            <a:ext uri="{FF2B5EF4-FFF2-40B4-BE49-F238E27FC236}">
              <a16:creationId xmlns:a16="http://schemas.microsoft.com/office/drawing/2014/main" id="{758D9C7F-C226-E07D-4E2B-B1B326D8CD2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20F6D1B-7342-8E2A-810F-BEDE437E81D5}"/>
              </a:ext>
            </a:extLst>
          </p:cNvPr>
          <p:cNvSpPr>
            <a:spLocks noGrp="1"/>
          </p:cNvSpPr>
          <p:nvPr>
            <p:ph type="title"/>
          </p:nvPr>
        </p:nvSpPr>
        <p:spPr>
          <a:xfrm>
            <a:off x="1024128" y="585216"/>
            <a:ext cx="10084474" cy="5924226"/>
          </a:xfrm>
        </p:spPr>
        <p:txBody>
          <a:bodyPr anchor="t">
            <a:normAutofit/>
          </a:bodyPr>
          <a:lstStyle/>
          <a:p>
            <a:pPr>
              <a:lnSpc>
                <a:spcPct val="100000"/>
              </a:lnSpc>
            </a:pPr>
            <a:r>
              <a:rPr lang="en-US" sz="1800" b="1" u="sng" cap="none" spc="0" dirty="0">
                <a:latin typeface="Kermit" panose="020F0503040000060003" pitchFamily="34" charset="0"/>
              </a:rPr>
              <a:t>Surface Cobble</a:t>
            </a:r>
            <a:br>
              <a:rPr lang="en-US" sz="1800" b="1" u="sng" cap="none" spc="0" dirty="0">
                <a:latin typeface="Kermit" panose="020F0503040000060003" pitchFamily="34" charset="0"/>
              </a:rPr>
            </a:br>
            <a:br>
              <a:rPr lang="en-US" sz="1400" cap="none" spc="0" dirty="0">
                <a:latin typeface="Kermit" panose="020F0503040000060003" pitchFamily="34" charset="0"/>
              </a:rPr>
            </a:br>
            <a:r>
              <a:rPr lang="en-US" sz="1600" cap="none" spc="0" dirty="0">
                <a:latin typeface="Kermit" panose="020F0503040000060003" pitchFamily="34" charset="0"/>
              </a:rPr>
              <a:t>Description: Turns the surface of the input geometry into cobblestone. Great for creating cobblestone walls, paths, and other rocky assets.</a:t>
            </a:r>
            <a:br>
              <a:rPr lang="en-US" sz="1600" b="1" u="sng" cap="none" spc="0" dirty="0">
                <a:latin typeface="Kermit" panose="020F0503040000060003" pitchFamily="34" charset="0"/>
              </a:rPr>
            </a:br>
            <a:br>
              <a:rPr lang="en-US" sz="1600" b="1" u="sng" cap="none" spc="0" dirty="0">
                <a:latin typeface="Kermit" panose="020F0503040000060003" pitchFamily="34" charset="0"/>
              </a:rPr>
            </a:br>
            <a:r>
              <a:rPr lang="en-US" sz="1800" b="1" u="sng" cap="none" spc="0" dirty="0">
                <a:latin typeface="Kermit" panose="020F0503040000060003" pitchFamily="34" charset="0"/>
              </a:rPr>
              <a:t>Terrain Displacement</a:t>
            </a:r>
            <a:br>
              <a:rPr lang="en-US" sz="1800" b="1" u="sng" cap="none" spc="0" dirty="0">
                <a:latin typeface="Kermit" panose="020F0503040000060003" pitchFamily="34" charset="0"/>
              </a:rPr>
            </a:br>
            <a:br>
              <a:rPr lang="en-US" sz="1400" cap="none" spc="0" dirty="0">
                <a:latin typeface="Kermit" panose="020F0503040000060003" pitchFamily="34" charset="0"/>
              </a:rPr>
            </a:br>
            <a:r>
              <a:rPr lang="en-US" sz="1600" cap="none" spc="0" dirty="0">
                <a:latin typeface="Kermit" panose="020F0503040000060003" pitchFamily="34" charset="0"/>
              </a:rPr>
              <a:t>Description: Displaces a height map into a terrain with precise control and subdivision setup. A very useful node — I use this all the time for all of my terrains.</a:t>
            </a:r>
            <a:br>
              <a:rPr lang="en-US" sz="1400" cap="none" spc="0" dirty="0">
                <a:latin typeface="Kermit" panose="020F0503040000060003" pitchFamily="34" charset="0"/>
              </a:rPr>
            </a:br>
            <a:br>
              <a:rPr lang="en-US" sz="1400" cap="none" spc="0" dirty="0">
                <a:latin typeface="Kermit" panose="020F0503040000060003" pitchFamily="34" charset="0"/>
              </a:rPr>
            </a:br>
            <a:r>
              <a:rPr lang="en-US" sz="1800" b="1" u="sng" cap="none" spc="0" dirty="0">
                <a:latin typeface="Kermit" panose="020F0503040000060003" pitchFamily="34" charset="0"/>
              </a:rPr>
              <a:t>Trim Geometry</a:t>
            </a:r>
            <a:br>
              <a:rPr lang="en-US" sz="1800" b="1" u="sng" cap="none" spc="0" dirty="0">
                <a:latin typeface="Kermit" panose="020F0503040000060003" pitchFamily="34" charset="0"/>
              </a:rPr>
            </a:br>
            <a:br>
              <a:rPr lang="en-US" sz="1400" cap="none" spc="0" dirty="0">
                <a:latin typeface="Kermit" panose="020F0503040000060003" pitchFamily="34" charset="0"/>
              </a:rPr>
            </a:br>
            <a:r>
              <a:rPr lang="en-US" sz="1600" cap="none" spc="0" dirty="0">
                <a:latin typeface="Kermit" panose="020F0503040000060003" pitchFamily="34" charset="0"/>
              </a:rPr>
              <a:t>Description: Trims the input geometry on the X, Y, or Z axis from both sides, just like a trim curve node. It uses a Boolean node, so it’s not super fast on heavy meshes.</a:t>
            </a:r>
            <a:r>
              <a:rPr lang="en-IN" sz="1600" cap="none" spc="0" dirty="0">
                <a:latin typeface="Kermit" panose="020F0503040000060003" pitchFamily="34" charset="0"/>
              </a:rPr>
              <a:t>.</a:t>
            </a:r>
            <a:endParaRPr lang="en-IN" sz="1400" cap="none" spc="0" dirty="0">
              <a:latin typeface="Kermit" panose="020F0503040000060003" pitchFamily="34" charset="0"/>
            </a:endParaRPr>
          </a:p>
        </p:txBody>
      </p:sp>
    </p:spTree>
    <p:extLst>
      <p:ext uri="{BB962C8B-B14F-4D97-AF65-F5344CB8AC3E}">
        <p14:creationId xmlns:p14="http://schemas.microsoft.com/office/powerpoint/2010/main" val="22000814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a:extLst>
            <a:ext uri="{FF2B5EF4-FFF2-40B4-BE49-F238E27FC236}">
              <a16:creationId xmlns:a16="http://schemas.microsoft.com/office/drawing/2014/main" id="{F2471688-D218-FCA2-DA80-DF153E03315E}"/>
            </a:ext>
          </a:extLst>
        </p:cNvPr>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358D3741-4ACF-4DA5-ABD5-0C432115CDF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descr="Pins pinned on a white surface and connecting a black thread">
            <a:extLst>
              <a:ext uri="{FF2B5EF4-FFF2-40B4-BE49-F238E27FC236}">
                <a16:creationId xmlns:a16="http://schemas.microsoft.com/office/drawing/2014/main" id="{9974EA92-3442-F8A8-2926-4A56F9117358}"/>
              </a:ext>
            </a:extLst>
          </p:cNvPr>
          <p:cNvPicPr>
            <a:picLocks noChangeAspect="1"/>
          </p:cNvPicPr>
          <p:nvPr/>
        </p:nvPicPr>
        <p:blipFill>
          <a:blip r:embed="rId3">
            <a:alphaModFix amt="35000"/>
          </a:blip>
          <a:srcRect t="12685" r="-1" b="3023"/>
          <a:stretch>
            <a:fillRect/>
          </a:stretch>
        </p:blipFill>
        <p:spPr>
          <a:xfrm>
            <a:off x="20" y="-1"/>
            <a:ext cx="12188932" cy="6858000"/>
          </a:xfrm>
          <a:prstGeom prst="rect">
            <a:avLst/>
          </a:prstGeom>
          <a:pattFill prst="pct30">
            <a:fgClr>
              <a:schemeClr val="accent1"/>
            </a:fgClr>
            <a:bgClr>
              <a:schemeClr val="bg1"/>
            </a:bgClr>
          </a:pattFill>
        </p:spPr>
      </p:pic>
      <p:sp>
        <p:nvSpPr>
          <p:cNvPr id="2" name="Title 1">
            <a:extLst>
              <a:ext uri="{FF2B5EF4-FFF2-40B4-BE49-F238E27FC236}">
                <a16:creationId xmlns:a16="http://schemas.microsoft.com/office/drawing/2014/main" id="{1DE29D45-F47C-9619-FD90-F745C5497A18}"/>
              </a:ext>
            </a:extLst>
          </p:cNvPr>
          <p:cNvSpPr>
            <a:spLocks noGrp="1"/>
          </p:cNvSpPr>
          <p:nvPr>
            <p:ph type="title"/>
          </p:nvPr>
        </p:nvSpPr>
        <p:spPr>
          <a:xfrm>
            <a:off x="643467" y="643467"/>
            <a:ext cx="3684437" cy="5571066"/>
          </a:xfrm>
          <a:effectLst>
            <a:outerShdw blurRad="50800" dist="38100" dir="5400000" algn="t" rotWithShape="0">
              <a:prstClr val="black">
                <a:alpha val="40000"/>
              </a:prstClr>
            </a:outerShdw>
          </a:effectLst>
        </p:spPr>
        <p:txBody>
          <a:bodyPr vert="horz" lIns="91440" tIns="45720" rIns="91440" bIns="45720" rtlCol="0" anchor="ctr">
            <a:normAutofit/>
          </a:bodyPr>
          <a:lstStyle/>
          <a:p>
            <a:pPr algn="r"/>
            <a:r>
              <a:rPr lang="en-US" dirty="0"/>
              <a:t>Points</a:t>
            </a:r>
          </a:p>
        </p:txBody>
      </p:sp>
      <p:cxnSp>
        <p:nvCxnSpPr>
          <p:cNvPr id="14" name="Straight Connector 13">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Content Placeholder 2">
            <a:extLst>
              <a:ext uri="{FF2B5EF4-FFF2-40B4-BE49-F238E27FC236}">
                <a16:creationId xmlns:a16="http://schemas.microsoft.com/office/drawing/2014/main" id="{842924DF-1A4F-5FB8-0BA8-F2303B04A043}"/>
              </a:ext>
            </a:extLst>
          </p:cNvPr>
          <p:cNvSpPr txBox="1">
            <a:spLocks/>
          </p:cNvSpPr>
          <p:nvPr/>
        </p:nvSpPr>
        <p:spPr>
          <a:xfrm>
            <a:off x="4971371" y="643467"/>
            <a:ext cx="6574112" cy="5571066"/>
          </a:xfrm>
          <a:prstGeom prst="rect">
            <a:avLst/>
          </a:prstGeom>
          <a:effectLst>
            <a:outerShdw blurRad="50800" dist="38100" dir="5400000" algn="t" rotWithShape="0">
              <a:prstClr val="black">
                <a:alpha val="40000"/>
              </a:prstClr>
            </a:outerShdw>
          </a:effectLst>
        </p:spPr>
        <p:txBody>
          <a:bodyPr vert="horz" lIns="45720" tIns="45720" rIns="45720" bIns="45720" numCol="1" rtlCol="0" anchor="ct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Font typeface="Tw Cen MT" panose="020B0602020104020603" pitchFamily="34" charset="0"/>
              <a:buNone/>
            </a:pPr>
            <a:r>
              <a:rPr lang="en-US" dirty="0"/>
              <a:t>List of Node Groups</a:t>
            </a:r>
          </a:p>
          <a:p>
            <a:pPr marL="514350" indent="-514350">
              <a:buFont typeface="+mj-lt"/>
              <a:buAutoNum type="romanLcPeriod"/>
            </a:pPr>
            <a:r>
              <a:rPr lang="en-US" dirty="0"/>
              <a:t>Distribute Points in Curve</a:t>
            </a:r>
          </a:p>
          <a:p>
            <a:pPr marL="514350" indent="-514350">
              <a:buFont typeface="+mj-lt"/>
              <a:buAutoNum type="romanLcPeriod"/>
            </a:pPr>
            <a:r>
              <a:rPr lang="en-US" dirty="0"/>
              <a:t>Phyllotaxis</a:t>
            </a:r>
          </a:p>
          <a:p>
            <a:pPr marL="514350" indent="-514350">
              <a:buFont typeface="+mj-lt"/>
              <a:buAutoNum type="romanLcPeriod"/>
            </a:pPr>
            <a:r>
              <a:rPr lang="en-US" dirty="0"/>
              <a:t>Points to spline</a:t>
            </a:r>
          </a:p>
          <a:p>
            <a:pPr marL="514350" indent="-514350">
              <a:buFont typeface="+mj-lt"/>
              <a:buAutoNum type="romanLcPeriod"/>
            </a:pPr>
            <a:endParaRPr lang="en-US" dirty="0"/>
          </a:p>
        </p:txBody>
      </p:sp>
    </p:spTree>
    <p:extLst>
      <p:ext uri="{BB962C8B-B14F-4D97-AF65-F5344CB8AC3E}">
        <p14:creationId xmlns:p14="http://schemas.microsoft.com/office/powerpoint/2010/main" val="1477419546"/>
      </p:ext>
    </p:extLst>
  </p:cSld>
  <p:clrMapOvr>
    <a:overrideClrMapping bg1="dk1" tx1="lt1" bg2="dk2" tx2="lt2" accent1="accent1" accent2="accent2" accent3="accent3" accent4="accent4" accent5="accent5" accent6="accent6" hlink="hlink" folHlink="folHlink"/>
  </p:clrMapOvr>
</p:sld>
</file>

<file path=ppt/slides/slide33.xml><?xml version="1.0" encoding="utf-8"?>
<p:sld xmlns:a="http://schemas.openxmlformats.org/drawingml/2006/main" xmlns:r="http://schemas.openxmlformats.org/officeDocument/2006/relationships" xmlns:p="http://schemas.openxmlformats.org/presentationml/2006/main">
  <p:cSld>
    <p:bg>
      <p:bgPr>
        <a:pattFill prst="pct30">
          <a:fgClr>
            <a:schemeClr val="accent1"/>
          </a:fgClr>
          <a:bgClr>
            <a:schemeClr val="bg1"/>
          </a:bgClr>
        </a:pattFill>
        <a:effectLst/>
      </p:bgPr>
    </p:bg>
    <p:spTree>
      <p:nvGrpSpPr>
        <p:cNvPr id="1" name="">
          <a:extLst>
            <a:ext uri="{FF2B5EF4-FFF2-40B4-BE49-F238E27FC236}">
              <a16:creationId xmlns:a16="http://schemas.microsoft.com/office/drawing/2014/main" id="{E17A3735-6D24-7FDE-6083-F8EA0FB9668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C22C9C9-0881-BBC1-D52B-6A58FA569197}"/>
              </a:ext>
            </a:extLst>
          </p:cNvPr>
          <p:cNvSpPr>
            <a:spLocks noGrp="1"/>
          </p:cNvSpPr>
          <p:nvPr>
            <p:ph type="title"/>
          </p:nvPr>
        </p:nvSpPr>
        <p:spPr>
          <a:xfrm>
            <a:off x="1024128" y="585216"/>
            <a:ext cx="10084474" cy="5924226"/>
          </a:xfrm>
        </p:spPr>
        <p:txBody>
          <a:bodyPr anchor="t">
            <a:normAutofit/>
          </a:bodyPr>
          <a:lstStyle/>
          <a:p>
            <a:pPr>
              <a:lnSpc>
                <a:spcPct val="100000"/>
              </a:lnSpc>
            </a:pPr>
            <a:r>
              <a:rPr lang="en-US" sz="1800" b="1" u="sng" cap="none" spc="0" dirty="0">
                <a:latin typeface="Kermit" panose="020F0503040000060003" pitchFamily="34" charset="0"/>
              </a:rPr>
              <a:t>Distribute Points in Curve</a:t>
            </a:r>
            <a:br>
              <a:rPr lang="en-US" sz="1800" b="1" u="sng" cap="none" spc="0" dirty="0">
                <a:latin typeface="Kermit" panose="020F0503040000060003" pitchFamily="34" charset="0"/>
              </a:rPr>
            </a:br>
            <a:br>
              <a:rPr lang="en-US" sz="1400" cap="none" spc="0" dirty="0">
                <a:latin typeface="Kermit" panose="020F0503040000060003" pitchFamily="34" charset="0"/>
              </a:rPr>
            </a:br>
            <a:r>
              <a:rPr lang="en-US" sz="1600" cap="none" spc="0" dirty="0">
                <a:latin typeface="Kermit" panose="020F0503040000060003" pitchFamily="34" charset="0"/>
              </a:rPr>
              <a:t>Description: Distributes points in the area that the input curve covers, whether it is cyclic or not. A non‑cyclic curve will have points distributed in the concave area/section. You can control the density of points, randomize them, and control the probability of spawning.</a:t>
            </a:r>
            <a:br>
              <a:rPr lang="en-US" sz="1400" cap="none" spc="0" dirty="0">
                <a:latin typeface="Kermit" panose="020F0503040000060003" pitchFamily="34" charset="0"/>
              </a:rPr>
            </a:br>
            <a:br>
              <a:rPr lang="en-US" sz="1400" cap="none" spc="0" dirty="0">
                <a:latin typeface="Kermit" panose="020F0503040000060003" pitchFamily="34" charset="0"/>
              </a:rPr>
            </a:br>
            <a:r>
              <a:rPr lang="en-US" sz="1800" b="1" u="sng" cap="none" spc="0" dirty="0">
                <a:latin typeface="Kermit" panose="020F0503040000060003" pitchFamily="34" charset="0"/>
              </a:rPr>
              <a:t>Phyllotaxis</a:t>
            </a:r>
            <a:br>
              <a:rPr lang="en-US" sz="1800" b="1" u="sng" cap="none" spc="0" dirty="0">
                <a:latin typeface="Kermit" panose="020F0503040000060003" pitchFamily="34" charset="0"/>
              </a:rPr>
            </a:br>
            <a:br>
              <a:rPr lang="en-US" sz="1400" cap="none" spc="0" dirty="0">
                <a:latin typeface="Kermit" panose="020F0503040000060003" pitchFamily="34" charset="0"/>
              </a:rPr>
            </a:br>
            <a:r>
              <a:rPr lang="en-US" sz="1600" cap="none" spc="0" dirty="0">
                <a:latin typeface="Kermit" panose="020F0503040000060003" pitchFamily="34" charset="0"/>
              </a:rPr>
              <a:t>Description: Points distributed in a phyllotaxis pattern. Useful for creating organic projects like plants and trees, especially flowers.</a:t>
            </a:r>
            <a:br>
              <a:rPr lang="en-US" sz="1400" cap="none" spc="0" dirty="0">
                <a:latin typeface="Kermit" panose="020F0503040000060003" pitchFamily="34" charset="0"/>
              </a:rPr>
            </a:br>
            <a:br>
              <a:rPr lang="en-US" sz="1800" b="1" u="sng" cap="none" spc="0" dirty="0">
                <a:latin typeface="Kermit" panose="020F0503040000060003" pitchFamily="34" charset="0"/>
              </a:rPr>
            </a:br>
            <a:r>
              <a:rPr lang="en-US" sz="1800" b="1" u="sng" cap="none" spc="0" dirty="0">
                <a:latin typeface="Kermit" panose="020F0503040000060003" pitchFamily="34" charset="0"/>
              </a:rPr>
              <a:t>Points to Spline</a:t>
            </a:r>
            <a:br>
              <a:rPr lang="en-US" sz="1800" b="1" u="sng" cap="none" spc="0" dirty="0">
                <a:latin typeface="Kermit" panose="020F0503040000060003" pitchFamily="34" charset="0"/>
              </a:rPr>
            </a:br>
            <a:br>
              <a:rPr lang="en-US" sz="1800" b="1" u="sng" cap="none" spc="0" dirty="0">
                <a:latin typeface="Kermit" panose="020F0503040000060003" pitchFamily="34" charset="0"/>
              </a:rPr>
            </a:br>
            <a:r>
              <a:rPr lang="en-US" sz="1600" cap="none" spc="0" dirty="0">
                <a:latin typeface="Kermit" panose="020F0503040000060003" pitchFamily="34" charset="0"/>
              </a:rPr>
              <a:t>Description: Creates a spline from the input points. A little different from the base node. You can choose the spline type and have the option for inbuilt circular weight (basically, it creates a radial gradient from the world center and uses it as weight). You can input a position to overwrite the world position for the circular weight.</a:t>
            </a:r>
            <a:br>
              <a:rPr lang="en-US" sz="1400" cap="none" spc="0" dirty="0">
                <a:latin typeface="Kermit" panose="020F0503040000060003" pitchFamily="34" charset="0"/>
              </a:rPr>
            </a:br>
            <a:endParaRPr lang="en-IN" sz="1400" cap="none" spc="0" dirty="0">
              <a:latin typeface="Kermit" panose="020F0503040000060003" pitchFamily="34" charset="0"/>
            </a:endParaRPr>
          </a:p>
        </p:txBody>
      </p:sp>
    </p:spTree>
    <p:extLst>
      <p:ext uri="{BB962C8B-B14F-4D97-AF65-F5344CB8AC3E}">
        <p14:creationId xmlns:p14="http://schemas.microsoft.com/office/powerpoint/2010/main" val="127108417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pattFill prst="pct30">
          <a:fgClr>
            <a:schemeClr val="accent1"/>
          </a:fgClr>
          <a:bgClr>
            <a:schemeClr val="bg1"/>
          </a:bgClr>
        </a:pattFill>
        <a:effectLst/>
      </p:bgPr>
    </p:bg>
    <p:spTree>
      <p:nvGrpSpPr>
        <p:cNvPr id="1" name="">
          <a:extLst>
            <a:ext uri="{FF2B5EF4-FFF2-40B4-BE49-F238E27FC236}">
              <a16:creationId xmlns:a16="http://schemas.microsoft.com/office/drawing/2014/main" id="{73E5FA9C-9793-1401-D5FD-362A42D17130}"/>
            </a:ext>
          </a:extLst>
        </p:cNvPr>
        <p:cNvGrpSpPr/>
        <p:nvPr/>
      </p:nvGrpSpPr>
      <p:grpSpPr>
        <a:xfrm>
          <a:off x="0" y="0"/>
          <a:ext cx="0" cy="0"/>
          <a:chOff x="0" y="0"/>
          <a:chExt cx="0" cy="0"/>
        </a:xfrm>
      </p:grpSpPr>
      <p:cxnSp>
        <p:nvCxnSpPr>
          <p:cNvPr id="28" name="Straight Connector 27">
            <a:extLst>
              <a:ext uri="{FF2B5EF4-FFF2-40B4-BE49-F238E27FC236}">
                <a16:creationId xmlns:a16="http://schemas.microsoft.com/office/drawing/2014/main" id="{358D3741-4ACF-4DA5-ABD5-0C432115CDF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useBgFill="1">
        <p:nvSpPr>
          <p:cNvPr id="30" name="Rectangle 29">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descr="3D illustration of tentacles">
            <a:extLst>
              <a:ext uri="{FF2B5EF4-FFF2-40B4-BE49-F238E27FC236}">
                <a16:creationId xmlns:a16="http://schemas.microsoft.com/office/drawing/2014/main" id="{ADB54245-2727-0EE8-03A8-EC3BE49DD5E0}"/>
              </a:ext>
            </a:extLst>
          </p:cNvPr>
          <p:cNvPicPr>
            <a:picLocks noChangeAspect="1"/>
          </p:cNvPicPr>
          <p:nvPr/>
        </p:nvPicPr>
        <p:blipFill>
          <a:blip r:embed="rId2">
            <a:alphaModFix amt="35000"/>
            <a:duotone>
              <a:prstClr val="black"/>
              <a:schemeClr val="accent6">
                <a:tint val="45000"/>
                <a:satMod val="400000"/>
              </a:schemeClr>
            </a:duotone>
            <a:extLst>
              <a:ext uri="{28A0092B-C50C-407E-A947-70E740481C1C}">
                <a14:useLocalDpi xmlns:a14="http://schemas.microsoft.com/office/drawing/2010/main" val="0"/>
              </a:ext>
            </a:extLst>
          </a:blip>
          <a:srcRect t="12615" r="-1" b="12614"/>
          <a:stretch>
            <a:fillRect/>
          </a:stretch>
        </p:blipFill>
        <p:spPr>
          <a:xfrm>
            <a:off x="20" y="-1"/>
            <a:ext cx="12188932" cy="6858000"/>
          </a:xfrm>
          <a:prstGeom prst="rect">
            <a:avLst/>
          </a:prstGeom>
          <a:noFill/>
        </p:spPr>
      </p:pic>
      <p:sp>
        <p:nvSpPr>
          <p:cNvPr id="2" name="Title 1">
            <a:extLst>
              <a:ext uri="{FF2B5EF4-FFF2-40B4-BE49-F238E27FC236}">
                <a16:creationId xmlns:a16="http://schemas.microsoft.com/office/drawing/2014/main" id="{DBAB7DE9-E362-23A2-9333-A5BE0CA23420}"/>
              </a:ext>
            </a:extLst>
          </p:cNvPr>
          <p:cNvSpPr>
            <a:spLocks noGrp="1"/>
          </p:cNvSpPr>
          <p:nvPr>
            <p:ph type="title"/>
          </p:nvPr>
        </p:nvSpPr>
        <p:spPr>
          <a:xfrm>
            <a:off x="643467" y="643467"/>
            <a:ext cx="3684437" cy="5571066"/>
          </a:xfrm>
          <a:effectLst>
            <a:outerShdw blurRad="50800" dist="38100" dir="5400000" algn="t" rotWithShape="0">
              <a:prstClr val="black">
                <a:alpha val="40000"/>
              </a:prstClr>
            </a:outerShdw>
          </a:effectLst>
        </p:spPr>
        <p:txBody>
          <a:bodyPr vert="horz" lIns="91440" tIns="45720" rIns="91440" bIns="45720" rtlCol="0" anchor="ctr">
            <a:normAutofit/>
          </a:bodyPr>
          <a:lstStyle/>
          <a:p>
            <a:pPr algn="r"/>
            <a:r>
              <a:rPr lang="en-US" dirty="0"/>
              <a:t>Selection</a:t>
            </a:r>
          </a:p>
        </p:txBody>
      </p:sp>
      <p:cxnSp>
        <p:nvCxnSpPr>
          <p:cNvPr id="32" name="Straight Connector 31">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Content Placeholder 2">
            <a:extLst>
              <a:ext uri="{FF2B5EF4-FFF2-40B4-BE49-F238E27FC236}">
                <a16:creationId xmlns:a16="http://schemas.microsoft.com/office/drawing/2014/main" id="{C9C9124A-51B7-0DAD-A093-D4EFCCAE1E67}"/>
              </a:ext>
            </a:extLst>
          </p:cNvPr>
          <p:cNvSpPr txBox="1">
            <a:spLocks/>
          </p:cNvSpPr>
          <p:nvPr/>
        </p:nvSpPr>
        <p:spPr>
          <a:xfrm>
            <a:off x="4971371" y="643467"/>
            <a:ext cx="6574112" cy="5571066"/>
          </a:xfrm>
          <a:prstGeom prst="rect">
            <a:avLst/>
          </a:prstGeom>
          <a:effectLst>
            <a:outerShdw blurRad="50800" dist="38100" dir="5400000" algn="t" rotWithShape="0">
              <a:prstClr val="black">
                <a:alpha val="40000"/>
              </a:prstClr>
            </a:outerShdw>
          </a:effectLst>
        </p:spPr>
        <p:txBody>
          <a:bodyPr vert="horz" lIns="45720" tIns="45720" rIns="45720" bIns="45720" numCol="1" rtlCol="0" anchor="ct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Font typeface="Tw Cen MT" panose="020B0602020104020603" pitchFamily="34" charset="0"/>
              <a:buNone/>
            </a:pPr>
            <a:r>
              <a:rPr lang="en-US" dirty="0"/>
              <a:t>List of Node Groups</a:t>
            </a:r>
          </a:p>
          <a:p>
            <a:pPr marL="514350" indent="-514350">
              <a:buFont typeface="+mj-lt"/>
              <a:buAutoNum type="romanLcPeriod"/>
            </a:pPr>
            <a:r>
              <a:rPr lang="en-US" dirty="0"/>
              <a:t>Expand Selection</a:t>
            </a:r>
          </a:p>
          <a:p>
            <a:pPr marL="514350" indent="-514350">
              <a:buFont typeface="+mj-lt"/>
              <a:buAutoNum type="romanLcPeriod"/>
            </a:pPr>
            <a:r>
              <a:rPr lang="en-US" dirty="0"/>
              <a:t>Mesh Proximity</a:t>
            </a:r>
          </a:p>
          <a:p>
            <a:pPr marL="514350" indent="-514350">
              <a:buFont typeface="+mj-lt"/>
              <a:buAutoNum type="romanLcPeriod"/>
            </a:pPr>
            <a:r>
              <a:rPr lang="en-US" dirty="0"/>
              <a:t>Minimum Distance</a:t>
            </a:r>
          </a:p>
          <a:p>
            <a:pPr marL="514350" indent="-514350">
              <a:buFont typeface="+mj-lt"/>
              <a:buAutoNum type="romanLcPeriod"/>
            </a:pPr>
            <a:r>
              <a:rPr lang="en-US" dirty="0"/>
              <a:t>Nearest Point Selection</a:t>
            </a:r>
          </a:p>
          <a:p>
            <a:pPr marL="514350" indent="-514350">
              <a:buFont typeface="+mj-lt"/>
              <a:buAutoNum type="romanLcPeriod"/>
            </a:pPr>
            <a:r>
              <a:rPr lang="en-US" dirty="0"/>
              <a:t>Select by Direction</a:t>
            </a:r>
          </a:p>
          <a:p>
            <a:pPr marL="514350" indent="-514350">
              <a:buFont typeface="+mj-lt"/>
              <a:buAutoNum type="romanLcPeriod"/>
            </a:pPr>
            <a:r>
              <a:rPr lang="en-US" dirty="0"/>
              <a:t>Select by Index</a:t>
            </a:r>
          </a:p>
          <a:p>
            <a:pPr marL="514350" indent="-514350">
              <a:buFont typeface="+mj-lt"/>
              <a:buAutoNum type="romanLcPeriod"/>
            </a:pPr>
            <a:r>
              <a:rPr lang="en-US" dirty="0"/>
              <a:t>Select by Normal</a:t>
            </a:r>
          </a:p>
          <a:p>
            <a:pPr marL="514350" indent="-514350">
              <a:buFont typeface="+mj-lt"/>
              <a:buAutoNum type="romanLcPeriod"/>
            </a:pPr>
            <a:r>
              <a:rPr lang="en-US" dirty="0"/>
              <a:t>Select by Position</a:t>
            </a:r>
          </a:p>
        </p:txBody>
      </p:sp>
    </p:spTree>
    <p:extLst>
      <p:ext uri="{BB962C8B-B14F-4D97-AF65-F5344CB8AC3E}">
        <p14:creationId xmlns:p14="http://schemas.microsoft.com/office/powerpoint/2010/main" val="226008548"/>
      </p:ext>
    </p:extLst>
  </p:cSld>
  <p:clrMapOvr>
    <a:overrideClrMapping bg1="dk1" tx1="lt1" bg2="dk2" tx2="lt2" accent1="accent1" accent2="accent2" accent3="accent3" accent4="accent4" accent5="accent5" accent6="accent6" hlink="hlink" folHlink="folHlink"/>
  </p:clrMapOvr>
</p:sld>
</file>

<file path=ppt/slides/slide35.xml><?xml version="1.0" encoding="utf-8"?>
<p:sld xmlns:a="http://schemas.openxmlformats.org/drawingml/2006/main" xmlns:r="http://schemas.openxmlformats.org/officeDocument/2006/relationships" xmlns:p="http://schemas.openxmlformats.org/presentationml/2006/main">
  <p:cSld>
    <p:bg>
      <p:bgPr>
        <a:pattFill prst="pct30">
          <a:fgClr>
            <a:schemeClr val="accent1"/>
          </a:fgClr>
          <a:bgClr>
            <a:schemeClr val="bg1"/>
          </a:bgClr>
        </a:pattFill>
        <a:effectLst/>
      </p:bgPr>
    </p:bg>
    <p:spTree>
      <p:nvGrpSpPr>
        <p:cNvPr id="1" name="">
          <a:extLst>
            <a:ext uri="{FF2B5EF4-FFF2-40B4-BE49-F238E27FC236}">
              <a16:creationId xmlns:a16="http://schemas.microsoft.com/office/drawing/2014/main" id="{A349C13C-CB24-EB17-743D-35F90EC82FB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E49B00C-254F-80DC-2AC7-72DFE1F016EB}"/>
              </a:ext>
            </a:extLst>
          </p:cNvPr>
          <p:cNvSpPr>
            <a:spLocks noGrp="1"/>
          </p:cNvSpPr>
          <p:nvPr>
            <p:ph type="title"/>
          </p:nvPr>
        </p:nvSpPr>
        <p:spPr>
          <a:xfrm>
            <a:off x="1024128" y="585216"/>
            <a:ext cx="10084474" cy="5924226"/>
          </a:xfrm>
        </p:spPr>
        <p:txBody>
          <a:bodyPr anchor="t">
            <a:normAutofit fontScale="90000"/>
          </a:bodyPr>
          <a:lstStyle/>
          <a:p>
            <a:pPr>
              <a:lnSpc>
                <a:spcPct val="100000"/>
              </a:lnSpc>
            </a:pPr>
            <a:r>
              <a:rPr lang="en-US" sz="2000" b="1" u="sng" cap="none" spc="0" dirty="0">
                <a:latin typeface="Kermit" panose="020F0503040000060003" pitchFamily="34" charset="0"/>
              </a:rPr>
              <a:t>Expand Selection</a:t>
            </a:r>
            <a:br>
              <a:rPr lang="en-US" sz="2000" b="1" u="sng" cap="none" spc="0" dirty="0">
                <a:latin typeface="Kermit" panose="020F0503040000060003" pitchFamily="34" charset="0"/>
              </a:rPr>
            </a:br>
            <a:br>
              <a:rPr lang="en-US" sz="1600" cap="none" spc="0" dirty="0">
                <a:latin typeface="Kermit" panose="020F0503040000060003" pitchFamily="34" charset="0"/>
              </a:rPr>
            </a:br>
            <a:r>
              <a:rPr lang="en-US" sz="1800" cap="none" spc="0" dirty="0">
                <a:latin typeface="Kermit" panose="020F0503040000060003" pitchFamily="34" charset="0"/>
              </a:rPr>
              <a:t>Description: Expands your Boolean selection by one vertex in all directions.</a:t>
            </a:r>
            <a:br>
              <a:rPr lang="en-US" sz="1600" cap="none" spc="0" dirty="0">
                <a:latin typeface="Kermit" panose="020F0503040000060003" pitchFamily="34" charset="0"/>
              </a:rPr>
            </a:br>
            <a:r>
              <a:rPr lang="en-US" sz="1800" cap="none" spc="0" dirty="0">
                <a:latin typeface="Kermit" panose="020F0503040000060003" pitchFamily="34" charset="0"/>
              </a:rPr>
              <a:t>Learned from Erindale’s tutorial on geometry selection.</a:t>
            </a:r>
            <a:br>
              <a:rPr lang="en-US" sz="1800" cap="none" spc="0" dirty="0">
                <a:latin typeface="Kermit" panose="020F0503040000060003" pitchFamily="34" charset="0"/>
              </a:rPr>
            </a:br>
            <a:br>
              <a:rPr lang="en-US" sz="1600" cap="none" spc="0" dirty="0">
                <a:latin typeface="Kermit" panose="020F0503040000060003" pitchFamily="34" charset="0"/>
              </a:rPr>
            </a:br>
            <a:r>
              <a:rPr lang="en-US" sz="2000" b="1" u="sng" cap="none" spc="0" dirty="0">
                <a:latin typeface="Kermit" panose="020F0503040000060003" pitchFamily="34" charset="0"/>
              </a:rPr>
              <a:t>Mesh Proximity</a:t>
            </a:r>
            <a:br>
              <a:rPr lang="en-US" sz="2000" b="1" u="sng" cap="none" spc="0" dirty="0">
                <a:latin typeface="Kermit" panose="020F0503040000060003" pitchFamily="34" charset="0"/>
              </a:rPr>
            </a:br>
            <a:br>
              <a:rPr lang="en-US" sz="1600" cap="none" spc="0" dirty="0">
                <a:latin typeface="Kermit" panose="020F0503040000060003" pitchFamily="34" charset="0"/>
              </a:rPr>
            </a:br>
            <a:r>
              <a:rPr lang="en-US" sz="1800" cap="none" spc="0" dirty="0">
                <a:latin typeface="Kermit" panose="020F0503040000060003" pitchFamily="34" charset="0"/>
              </a:rPr>
              <a:t>Description: Creates a mask and falloff based on the distance and clipping between target and reference geometry. Input takes the geometry from which you want to create the mask.</a:t>
            </a:r>
            <a:br>
              <a:rPr lang="en-US" sz="1600" cap="none" spc="0" dirty="0">
                <a:latin typeface="Kermit" panose="020F0503040000060003" pitchFamily="34" charset="0"/>
              </a:rPr>
            </a:br>
            <a:br>
              <a:rPr lang="en-US" sz="1600" cap="none" spc="0" dirty="0">
                <a:latin typeface="Kermit" panose="020F0503040000060003" pitchFamily="34" charset="0"/>
              </a:rPr>
            </a:br>
            <a:r>
              <a:rPr lang="en-US" sz="2000" b="1" u="sng" cap="none" spc="0" dirty="0">
                <a:latin typeface="Kermit" panose="020F0503040000060003" pitchFamily="34" charset="0"/>
              </a:rPr>
              <a:t>Minimum Distance</a:t>
            </a:r>
            <a:br>
              <a:rPr lang="en-US" sz="2000" b="1" u="sng" cap="none" spc="0" dirty="0">
                <a:latin typeface="Kermit" panose="020F0503040000060003" pitchFamily="34" charset="0"/>
              </a:rPr>
            </a:br>
            <a:br>
              <a:rPr lang="en-US" sz="1600" cap="none" spc="0" dirty="0">
                <a:latin typeface="Kermit" panose="020F0503040000060003" pitchFamily="34" charset="0"/>
              </a:rPr>
            </a:br>
            <a:r>
              <a:rPr lang="en-US" sz="1800" cap="none" spc="0" dirty="0">
                <a:latin typeface="Kermit" panose="020F0503040000060003" pitchFamily="34" charset="0"/>
              </a:rPr>
              <a:t>Description: Outputs the distance between the input geometry and the location input or the object input, and outputs a selection based on the epsilon.</a:t>
            </a:r>
            <a:br>
              <a:rPr lang="en-US" sz="1600" cap="none" spc="0" dirty="0">
                <a:latin typeface="Kermit" panose="020F0503040000060003" pitchFamily="34" charset="0"/>
              </a:rPr>
            </a:br>
            <a:br>
              <a:rPr lang="en-US" sz="1600" cap="none" spc="0" dirty="0">
                <a:latin typeface="Kermit" panose="020F0503040000060003" pitchFamily="34" charset="0"/>
              </a:rPr>
            </a:br>
            <a:r>
              <a:rPr lang="en-US" sz="2000" b="1" u="sng" cap="none" spc="0" dirty="0">
                <a:latin typeface="Kermit" panose="020F0503040000060003" pitchFamily="34" charset="0"/>
              </a:rPr>
              <a:t>Nearest Point Selection</a:t>
            </a:r>
            <a:br>
              <a:rPr lang="en-US" sz="2000" b="1" u="sng" cap="none" spc="0" dirty="0">
                <a:latin typeface="Kermit" panose="020F0503040000060003" pitchFamily="34" charset="0"/>
              </a:rPr>
            </a:br>
            <a:br>
              <a:rPr lang="en-US" sz="1600" cap="none" spc="0" dirty="0">
                <a:latin typeface="Kermit" panose="020F0503040000060003" pitchFamily="34" charset="0"/>
              </a:rPr>
            </a:br>
            <a:r>
              <a:rPr lang="en-US" sz="1800" cap="none" spc="0" dirty="0">
                <a:latin typeface="Kermit" panose="020F0503040000060003" pitchFamily="34" charset="0"/>
              </a:rPr>
              <a:t>Description: Selects the nearest point from the input object (or empty object). Useful for selecting specific points in the input geometry.</a:t>
            </a:r>
            <a:br>
              <a:rPr lang="en-US" sz="1800" cap="none" spc="0" dirty="0">
                <a:latin typeface="Kermit" panose="020F0503040000060003" pitchFamily="34" charset="0"/>
              </a:rPr>
            </a:br>
            <a:br>
              <a:rPr lang="en-US" sz="1800" cap="none" spc="0" dirty="0">
                <a:latin typeface="Kermit" panose="020F0503040000060003" pitchFamily="34" charset="0"/>
              </a:rPr>
            </a:br>
            <a:r>
              <a:rPr lang="en-US" sz="2000" b="1" u="sng" cap="none" spc="0" dirty="0">
                <a:latin typeface="Kermit" panose="020F0503040000060003" pitchFamily="34" charset="0"/>
              </a:rPr>
              <a:t>Select by Direction</a:t>
            </a:r>
            <a:br>
              <a:rPr lang="en-US" sz="2000" b="1" u="sng" cap="none" spc="0" dirty="0">
                <a:latin typeface="Kermit" panose="020F0503040000060003" pitchFamily="34" charset="0"/>
              </a:rPr>
            </a:br>
            <a:br>
              <a:rPr lang="en-US" sz="1600" cap="none" spc="0" dirty="0">
                <a:latin typeface="Kermit" panose="020F0503040000060003" pitchFamily="34" charset="0"/>
              </a:rPr>
            </a:br>
            <a:r>
              <a:rPr lang="en-US" sz="1800" cap="none" spc="0" dirty="0">
                <a:latin typeface="Kermit" panose="020F0503040000060003" pitchFamily="34" charset="0"/>
              </a:rPr>
              <a:t>Description: Selects based on a certain angle (facing a certain angle).</a:t>
            </a:r>
            <a:endParaRPr lang="en-IN" sz="1800" cap="none" spc="0" dirty="0">
              <a:latin typeface="Kermit" panose="020F0503040000060003" pitchFamily="34" charset="0"/>
            </a:endParaRPr>
          </a:p>
        </p:txBody>
      </p:sp>
    </p:spTree>
    <p:extLst>
      <p:ext uri="{BB962C8B-B14F-4D97-AF65-F5344CB8AC3E}">
        <p14:creationId xmlns:p14="http://schemas.microsoft.com/office/powerpoint/2010/main" val="108488411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pattFill prst="pct30">
          <a:fgClr>
            <a:schemeClr val="accent1"/>
          </a:fgClr>
          <a:bgClr>
            <a:schemeClr val="bg1"/>
          </a:bgClr>
        </a:pattFill>
        <a:effectLst/>
      </p:bgPr>
    </p:bg>
    <p:spTree>
      <p:nvGrpSpPr>
        <p:cNvPr id="1" name="">
          <a:extLst>
            <a:ext uri="{FF2B5EF4-FFF2-40B4-BE49-F238E27FC236}">
              <a16:creationId xmlns:a16="http://schemas.microsoft.com/office/drawing/2014/main" id="{9E2E30A1-E6AA-9483-2F4E-4B3704AB74E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4377C9F-1B63-5691-1D0A-2DDD818B9B15}"/>
              </a:ext>
            </a:extLst>
          </p:cNvPr>
          <p:cNvSpPr>
            <a:spLocks noGrp="1"/>
          </p:cNvSpPr>
          <p:nvPr>
            <p:ph type="title"/>
          </p:nvPr>
        </p:nvSpPr>
        <p:spPr>
          <a:xfrm>
            <a:off x="1024128" y="585216"/>
            <a:ext cx="10084474" cy="5924226"/>
          </a:xfrm>
        </p:spPr>
        <p:txBody>
          <a:bodyPr anchor="t">
            <a:normAutofit/>
          </a:bodyPr>
          <a:lstStyle/>
          <a:p>
            <a:pPr>
              <a:lnSpc>
                <a:spcPct val="100000"/>
              </a:lnSpc>
            </a:pPr>
            <a:r>
              <a:rPr lang="en-US" sz="1800" b="1" u="sng" cap="none" spc="0" dirty="0">
                <a:latin typeface="Kermit" panose="020F0503040000060003" pitchFamily="34" charset="0"/>
              </a:rPr>
              <a:t>Select by Index</a:t>
            </a:r>
            <a:br>
              <a:rPr lang="en-US" sz="1800" b="1" u="sng" cap="none" spc="0" dirty="0">
                <a:latin typeface="Kermit" panose="020F0503040000060003" pitchFamily="34" charset="0"/>
              </a:rPr>
            </a:br>
            <a:br>
              <a:rPr lang="en-US" sz="1400" cap="none" spc="0" dirty="0">
                <a:latin typeface="Kermit" panose="020F0503040000060003" pitchFamily="34" charset="0"/>
              </a:rPr>
            </a:br>
            <a:r>
              <a:rPr lang="en-US" sz="1600" cap="none" spc="0" dirty="0">
                <a:latin typeface="Kermit" panose="020F0503040000060003" pitchFamily="34" charset="0"/>
              </a:rPr>
              <a:t>Description: Selects based on the index occurrence. For example, select every 2nd vertex (even). The selection can be inverted by changing the “Equals to” input value. Also allows a custom index.</a:t>
            </a:r>
            <a:br>
              <a:rPr lang="en-US" sz="1800" b="1" u="sng" cap="none" spc="0" dirty="0">
                <a:latin typeface="Kermit" panose="020F0503040000060003" pitchFamily="34" charset="0"/>
              </a:rPr>
            </a:br>
            <a:br>
              <a:rPr lang="en-US" sz="1800" b="1" u="sng" cap="none" spc="0" dirty="0">
                <a:latin typeface="Kermit" panose="020F0503040000060003" pitchFamily="34" charset="0"/>
              </a:rPr>
            </a:br>
            <a:r>
              <a:rPr lang="en-US" sz="1800" b="1" u="sng" cap="none" spc="0" dirty="0">
                <a:latin typeface="Kermit" panose="020F0503040000060003" pitchFamily="34" charset="0"/>
              </a:rPr>
              <a:t>Select by Normal</a:t>
            </a:r>
            <a:br>
              <a:rPr lang="en-US" sz="1800" b="1" u="sng" cap="none" spc="0" dirty="0">
                <a:latin typeface="Kermit" panose="020F0503040000060003" pitchFamily="34" charset="0"/>
              </a:rPr>
            </a:br>
            <a:br>
              <a:rPr lang="en-US" sz="1400" cap="none" spc="0" dirty="0">
                <a:latin typeface="Kermit" panose="020F0503040000060003" pitchFamily="34" charset="0"/>
              </a:rPr>
            </a:br>
            <a:r>
              <a:rPr lang="en-US" sz="1600" cap="none" spc="0" dirty="0">
                <a:latin typeface="Kermit" panose="020F0503040000060003" pitchFamily="34" charset="0"/>
              </a:rPr>
              <a:t>Description: Selects based on the X, Y, and Z direction of the </a:t>
            </a:r>
            <a:r>
              <a:rPr lang="en-US" sz="1600" cap="none" spc="0" dirty="0" err="1">
                <a:latin typeface="Kermit" panose="020F0503040000060003" pitchFamily="34" charset="0"/>
              </a:rPr>
              <a:t>normals</a:t>
            </a:r>
            <a:r>
              <a:rPr lang="en-US" sz="1600" cap="none" spc="0" dirty="0">
                <a:latin typeface="Kermit" panose="020F0503040000060003" pitchFamily="34" charset="0"/>
              </a:rPr>
              <a:t> of the geometry.</a:t>
            </a:r>
            <a:br>
              <a:rPr lang="en-US" sz="1600" cap="none" spc="0" dirty="0">
                <a:latin typeface="Kermit" panose="020F0503040000060003" pitchFamily="34" charset="0"/>
              </a:rPr>
            </a:br>
            <a:br>
              <a:rPr lang="en-US" sz="1400" cap="none" spc="0" dirty="0">
                <a:latin typeface="Kermit" panose="020F0503040000060003" pitchFamily="34" charset="0"/>
              </a:rPr>
            </a:br>
            <a:r>
              <a:rPr lang="en-US" sz="1800" b="1" u="sng" cap="none" spc="0" dirty="0">
                <a:latin typeface="Kermit" panose="020F0503040000060003" pitchFamily="34" charset="0"/>
              </a:rPr>
              <a:t>Select by Position</a:t>
            </a:r>
            <a:br>
              <a:rPr lang="en-US" sz="1800" b="1" u="sng" cap="none" spc="0" dirty="0">
                <a:latin typeface="Kermit" panose="020F0503040000060003" pitchFamily="34" charset="0"/>
              </a:rPr>
            </a:br>
            <a:br>
              <a:rPr lang="en-US" sz="1400" cap="none" spc="0" dirty="0">
                <a:latin typeface="Kermit" panose="020F0503040000060003" pitchFamily="34" charset="0"/>
              </a:rPr>
            </a:br>
            <a:r>
              <a:rPr lang="en-US" sz="1600" cap="none" spc="0" dirty="0">
                <a:latin typeface="Kermit" panose="020F0503040000060003" pitchFamily="34" charset="0"/>
              </a:rPr>
              <a:t>Description: Selects based on whether the position of the input geometry is greater or lesser than the input value on the X, Y, or Z axis.</a:t>
            </a:r>
            <a:br>
              <a:rPr lang="en-US" sz="1400" cap="none" spc="0" dirty="0">
                <a:latin typeface="Kermit" panose="020F0503040000060003" pitchFamily="34" charset="0"/>
              </a:rPr>
            </a:br>
            <a:br>
              <a:rPr lang="en-US" sz="1400" cap="none" spc="0" dirty="0">
                <a:latin typeface="Kermit" panose="020F0503040000060003" pitchFamily="34" charset="0"/>
              </a:rPr>
            </a:br>
            <a:br>
              <a:rPr lang="en-US" sz="1800" cap="none" spc="0" dirty="0">
                <a:latin typeface="Kermit" panose="020F0503040000060003" pitchFamily="34" charset="0"/>
              </a:rPr>
            </a:br>
            <a:endParaRPr lang="en-IN" sz="1800" cap="none" spc="0" dirty="0">
              <a:latin typeface="Kermit" panose="020F0503040000060003" pitchFamily="34" charset="0"/>
            </a:endParaRPr>
          </a:p>
        </p:txBody>
      </p:sp>
    </p:spTree>
    <p:extLst>
      <p:ext uri="{BB962C8B-B14F-4D97-AF65-F5344CB8AC3E}">
        <p14:creationId xmlns:p14="http://schemas.microsoft.com/office/powerpoint/2010/main" val="38231465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pattFill prst="pct30">
          <a:fgClr>
            <a:schemeClr val="accent1"/>
          </a:fgClr>
          <a:bgClr>
            <a:schemeClr val="bg1"/>
          </a:bgClr>
        </a:pattFill>
        <a:effectLst/>
      </p:bgPr>
    </p:bg>
    <p:spTree>
      <p:nvGrpSpPr>
        <p:cNvPr id="1" name="">
          <a:extLst>
            <a:ext uri="{FF2B5EF4-FFF2-40B4-BE49-F238E27FC236}">
              <a16:creationId xmlns:a16="http://schemas.microsoft.com/office/drawing/2014/main" id="{A498938D-854F-1DC0-5C61-D5300F3123F6}"/>
            </a:ext>
          </a:extLst>
        </p:cNvPr>
        <p:cNvGrpSpPr/>
        <p:nvPr/>
      </p:nvGrpSpPr>
      <p:grpSpPr>
        <a:xfrm>
          <a:off x="0" y="0"/>
          <a:ext cx="0" cy="0"/>
          <a:chOff x="0" y="0"/>
          <a:chExt cx="0" cy="0"/>
        </a:xfrm>
      </p:grpSpPr>
      <p:cxnSp>
        <p:nvCxnSpPr>
          <p:cNvPr id="26" name="Straight Connector 25">
            <a:extLst>
              <a:ext uri="{FF2B5EF4-FFF2-40B4-BE49-F238E27FC236}">
                <a16:creationId xmlns:a16="http://schemas.microsoft.com/office/drawing/2014/main" id="{358D3741-4ACF-4DA5-ABD5-0C432115CDF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useBgFill="1">
        <p:nvSpPr>
          <p:cNvPr id="28" name="Rectangle 27">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Row of work tools on white background">
            <a:extLst>
              <a:ext uri="{FF2B5EF4-FFF2-40B4-BE49-F238E27FC236}">
                <a16:creationId xmlns:a16="http://schemas.microsoft.com/office/drawing/2014/main" id="{A90932FA-3FE2-C01B-E437-011B781BD43D}"/>
              </a:ext>
            </a:extLst>
          </p:cNvPr>
          <p:cNvPicPr>
            <a:picLocks noChangeAspect="1"/>
          </p:cNvPicPr>
          <p:nvPr/>
        </p:nvPicPr>
        <p:blipFill>
          <a:blip r:embed="rId2">
            <a:alphaModFix amt="35000"/>
            <a:duotone>
              <a:prstClr val="black"/>
              <a:schemeClr val="accent6">
                <a:tint val="45000"/>
                <a:satMod val="400000"/>
              </a:schemeClr>
            </a:duotone>
            <a:extLst>
              <a:ext uri="{28A0092B-C50C-407E-A947-70E740481C1C}">
                <a14:useLocalDpi xmlns:a14="http://schemas.microsoft.com/office/drawing/2010/main" val="0"/>
              </a:ext>
            </a:extLst>
          </a:blip>
          <a:srcRect t="15709" r="-1" b="-1"/>
          <a:stretch>
            <a:fillRect/>
          </a:stretch>
        </p:blipFill>
        <p:spPr>
          <a:xfrm>
            <a:off x="20" y="-1"/>
            <a:ext cx="12188932" cy="6858000"/>
          </a:xfrm>
          <a:prstGeom prst="rect">
            <a:avLst/>
          </a:prstGeom>
          <a:pattFill prst="pct30">
            <a:fgClr>
              <a:schemeClr val="accent1"/>
            </a:fgClr>
            <a:bgClr>
              <a:schemeClr val="bg1"/>
            </a:bgClr>
          </a:pattFill>
        </p:spPr>
      </p:pic>
      <p:sp>
        <p:nvSpPr>
          <p:cNvPr id="2" name="Title 1">
            <a:extLst>
              <a:ext uri="{FF2B5EF4-FFF2-40B4-BE49-F238E27FC236}">
                <a16:creationId xmlns:a16="http://schemas.microsoft.com/office/drawing/2014/main" id="{DE1319BA-5C26-32E8-06D9-066092B82518}"/>
              </a:ext>
            </a:extLst>
          </p:cNvPr>
          <p:cNvSpPr>
            <a:spLocks noGrp="1"/>
          </p:cNvSpPr>
          <p:nvPr>
            <p:ph type="title"/>
          </p:nvPr>
        </p:nvSpPr>
        <p:spPr>
          <a:xfrm>
            <a:off x="643467" y="643467"/>
            <a:ext cx="3684437" cy="5571066"/>
          </a:xfrm>
          <a:effectLst>
            <a:outerShdw blurRad="50800" dist="38100" dir="5400000" algn="t" rotWithShape="0">
              <a:prstClr val="black">
                <a:alpha val="40000"/>
              </a:prstClr>
            </a:outerShdw>
          </a:effectLst>
        </p:spPr>
        <p:txBody>
          <a:bodyPr vert="horz" lIns="91440" tIns="45720" rIns="91440" bIns="45720" rtlCol="0" anchor="ctr">
            <a:normAutofit/>
          </a:bodyPr>
          <a:lstStyle/>
          <a:p>
            <a:pPr algn="r"/>
            <a:r>
              <a:rPr lang="en-US" dirty="0"/>
              <a:t>Utilities</a:t>
            </a:r>
          </a:p>
        </p:txBody>
      </p:sp>
      <p:cxnSp>
        <p:nvCxnSpPr>
          <p:cNvPr id="30" name="Straight Connector 29">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Content Placeholder 2">
            <a:extLst>
              <a:ext uri="{FF2B5EF4-FFF2-40B4-BE49-F238E27FC236}">
                <a16:creationId xmlns:a16="http://schemas.microsoft.com/office/drawing/2014/main" id="{EBEAD9E2-18AA-CEFA-04A9-33B23A527071}"/>
              </a:ext>
            </a:extLst>
          </p:cNvPr>
          <p:cNvSpPr txBox="1">
            <a:spLocks/>
          </p:cNvSpPr>
          <p:nvPr/>
        </p:nvSpPr>
        <p:spPr>
          <a:xfrm>
            <a:off x="4971371" y="643467"/>
            <a:ext cx="6574112" cy="5571066"/>
          </a:xfrm>
          <a:prstGeom prst="rect">
            <a:avLst/>
          </a:prstGeom>
          <a:effectLst>
            <a:outerShdw blurRad="50800" dist="38100" dir="5400000" algn="t" rotWithShape="0">
              <a:prstClr val="black">
                <a:alpha val="40000"/>
              </a:prstClr>
            </a:outerShdw>
          </a:effectLst>
        </p:spPr>
        <p:txBody>
          <a:bodyPr vert="horz" lIns="45720" tIns="45720" rIns="45720" bIns="45720" numCol="1" rtlCol="0" anchor="ct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Font typeface="Tw Cen MT" panose="020B0602020104020603" pitchFamily="34" charset="0"/>
              <a:buNone/>
            </a:pPr>
            <a:r>
              <a:rPr lang="en-US" dirty="0"/>
              <a:t>List of Node Groups</a:t>
            </a:r>
          </a:p>
          <a:p>
            <a:pPr marL="514350" indent="-514350">
              <a:buFont typeface="+mj-lt"/>
              <a:buAutoNum type="romanLcPeriod"/>
            </a:pPr>
            <a:r>
              <a:rPr lang="en-US" dirty="0"/>
              <a:t>Accumulate Curve</a:t>
            </a:r>
          </a:p>
          <a:p>
            <a:pPr marL="514350" indent="-514350">
              <a:buFont typeface="+mj-lt"/>
              <a:buAutoNum type="romanLcPeriod"/>
            </a:pPr>
            <a:r>
              <a:rPr lang="en-US" dirty="0"/>
              <a:t>Flip Indices</a:t>
            </a:r>
          </a:p>
          <a:p>
            <a:pPr marL="514350" indent="-514350">
              <a:buFont typeface="+mj-lt"/>
              <a:buAutoNum type="romanLcPeriod"/>
            </a:pPr>
            <a:r>
              <a:rPr lang="en-US" dirty="0"/>
              <a:t>Fold Attribute</a:t>
            </a:r>
          </a:p>
          <a:p>
            <a:pPr marL="514350" indent="-514350">
              <a:buFont typeface="+mj-lt"/>
              <a:buAutoNum type="romanLcPeriod"/>
            </a:pPr>
            <a:r>
              <a:rPr lang="en-US" dirty="0"/>
              <a:t>Grid Index</a:t>
            </a:r>
          </a:p>
          <a:p>
            <a:pPr marL="514350" indent="-514350">
              <a:buFont typeface="+mj-lt"/>
              <a:buAutoNum type="romanLcPeriod"/>
            </a:pPr>
            <a:r>
              <a:rPr lang="en-US" dirty="0"/>
              <a:t>Map Attribute</a:t>
            </a:r>
          </a:p>
          <a:p>
            <a:pPr marL="514350" indent="-514350">
              <a:buFont typeface="+mj-lt"/>
              <a:buAutoNum type="romanLcPeriod"/>
            </a:pPr>
            <a:r>
              <a:rPr lang="en-US" dirty="0"/>
              <a:t>Store Edge Angle</a:t>
            </a:r>
          </a:p>
          <a:p>
            <a:pPr marL="514350" indent="-514350">
              <a:buFont typeface="+mj-lt"/>
              <a:buAutoNum type="romanLcPeriod"/>
            </a:pPr>
            <a:r>
              <a:rPr lang="en-US" dirty="0"/>
              <a:t>Value++</a:t>
            </a:r>
          </a:p>
          <a:p>
            <a:pPr marL="514350" indent="-514350">
              <a:buFont typeface="+mj-lt"/>
              <a:buAutoNum type="romanLcPeriod"/>
            </a:pPr>
            <a:r>
              <a:rPr lang="en-US" dirty="0"/>
              <a:t>View Instance Attribute</a:t>
            </a:r>
          </a:p>
        </p:txBody>
      </p:sp>
    </p:spTree>
    <p:extLst>
      <p:ext uri="{BB962C8B-B14F-4D97-AF65-F5344CB8AC3E}">
        <p14:creationId xmlns:p14="http://schemas.microsoft.com/office/powerpoint/2010/main" val="3533514929"/>
      </p:ext>
    </p:extLst>
  </p:cSld>
  <p:clrMapOvr>
    <a:overrideClrMapping bg1="dk1" tx1="lt1" bg2="dk2" tx2="lt2" accent1="accent1" accent2="accent2" accent3="accent3" accent4="accent4" accent5="accent5" accent6="accent6" hlink="hlink" folHlink="folHlink"/>
  </p:clrMapOvr>
</p:sld>
</file>

<file path=ppt/slides/slide38.xml><?xml version="1.0" encoding="utf-8"?>
<p:sld xmlns:a="http://schemas.openxmlformats.org/drawingml/2006/main" xmlns:r="http://schemas.openxmlformats.org/officeDocument/2006/relationships" xmlns:p="http://schemas.openxmlformats.org/presentationml/2006/main">
  <p:cSld>
    <p:bg>
      <p:bgPr>
        <a:pattFill prst="pct30">
          <a:fgClr>
            <a:schemeClr val="accent1"/>
          </a:fgClr>
          <a:bgClr>
            <a:schemeClr val="bg1"/>
          </a:bgClr>
        </a:pattFill>
        <a:effectLst/>
      </p:bgPr>
    </p:bg>
    <p:spTree>
      <p:nvGrpSpPr>
        <p:cNvPr id="1" name="">
          <a:extLst>
            <a:ext uri="{FF2B5EF4-FFF2-40B4-BE49-F238E27FC236}">
              <a16:creationId xmlns:a16="http://schemas.microsoft.com/office/drawing/2014/main" id="{2ABAED04-258C-DF01-C98D-2771EE168FD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D1009C4-E443-7A45-5EA0-EDAF356650EA}"/>
              </a:ext>
            </a:extLst>
          </p:cNvPr>
          <p:cNvSpPr>
            <a:spLocks noGrp="1"/>
          </p:cNvSpPr>
          <p:nvPr>
            <p:ph type="title"/>
          </p:nvPr>
        </p:nvSpPr>
        <p:spPr>
          <a:xfrm>
            <a:off x="939722" y="526473"/>
            <a:ext cx="10084474" cy="5745018"/>
          </a:xfrm>
        </p:spPr>
        <p:txBody>
          <a:bodyPr anchor="t">
            <a:normAutofit/>
          </a:bodyPr>
          <a:lstStyle/>
          <a:p>
            <a:pPr>
              <a:lnSpc>
                <a:spcPct val="100000"/>
              </a:lnSpc>
            </a:pPr>
            <a:r>
              <a:rPr lang="en-US" sz="1800" b="1" u="sng" cap="none" spc="0" dirty="0">
                <a:latin typeface="Kermit" panose="020F0503040000060003" pitchFamily="34" charset="0"/>
              </a:rPr>
              <a:t>Accumulate Curve</a:t>
            </a:r>
            <a:br>
              <a:rPr lang="en-US" sz="1800" b="1" u="sng" cap="none" spc="0" dirty="0">
                <a:latin typeface="Kermit" panose="020F0503040000060003" pitchFamily="34" charset="0"/>
              </a:rPr>
            </a:br>
            <a:br>
              <a:rPr lang="en-US" sz="1400" cap="none" spc="0" dirty="0">
                <a:latin typeface="Kermit" panose="020F0503040000060003" pitchFamily="34" charset="0"/>
              </a:rPr>
            </a:br>
            <a:r>
              <a:rPr lang="en-US" sz="1600" cap="none" spc="0" dirty="0">
                <a:latin typeface="Kermit" panose="020F0503040000060003" pitchFamily="34" charset="0"/>
              </a:rPr>
              <a:t>Description: Accumulates the position, tangent, and normal of the input curve on any position/point on the input curve. Control that point using the length input</a:t>
            </a:r>
            <a:r>
              <a:rPr lang="en-US" sz="1400" cap="none" spc="0" dirty="0">
                <a:latin typeface="Kermit" panose="020F0503040000060003" pitchFamily="34" charset="0"/>
              </a:rPr>
              <a:t>.</a:t>
            </a:r>
            <a:br>
              <a:rPr lang="en-US" sz="1600" cap="none" spc="0" dirty="0">
                <a:latin typeface="Kermit" panose="020F0503040000060003" pitchFamily="34" charset="0"/>
              </a:rPr>
            </a:br>
            <a:br>
              <a:rPr lang="en-US" sz="1800" b="1" u="sng" cap="none" spc="0" dirty="0">
                <a:latin typeface="Kermit" panose="020F0503040000060003" pitchFamily="34" charset="0"/>
              </a:rPr>
            </a:br>
            <a:r>
              <a:rPr lang="en-US" sz="1800" b="1" u="sng" cap="none" spc="0" dirty="0">
                <a:latin typeface="Kermit" panose="020F0503040000060003" pitchFamily="34" charset="0"/>
              </a:rPr>
              <a:t>Flip Indices</a:t>
            </a:r>
            <a:br>
              <a:rPr lang="en-US" sz="1800" b="1" u="sng" cap="none" spc="0" dirty="0">
                <a:latin typeface="Kermit" panose="020F0503040000060003" pitchFamily="34" charset="0"/>
              </a:rPr>
            </a:br>
            <a:br>
              <a:rPr lang="en-US" sz="1800" b="1" u="sng" cap="none" spc="0" dirty="0">
                <a:latin typeface="Kermit" panose="020F0503040000060003" pitchFamily="34" charset="0"/>
              </a:rPr>
            </a:br>
            <a:r>
              <a:rPr lang="en-US" sz="1600" cap="none" spc="0" dirty="0">
                <a:latin typeface="Kermit" panose="020F0503040000060003" pitchFamily="34" charset="0"/>
              </a:rPr>
              <a:t>Description: Flips the grid (2D) indices. For example, if your geometry has two indices going on different axes, you can switch them using this node.</a:t>
            </a:r>
            <a:br>
              <a:rPr lang="en-US" sz="1600" cap="none" spc="0" dirty="0">
                <a:latin typeface="Kermit" panose="020F0503040000060003" pitchFamily="34" charset="0"/>
              </a:rPr>
            </a:br>
            <a:r>
              <a:rPr lang="en-US" sz="1600" cap="none" spc="0" dirty="0">
                <a:latin typeface="Kermit" panose="020F0503040000060003" pitchFamily="34" charset="0"/>
              </a:rPr>
              <a:t>Learned from Erindale’s tutorial on Index.</a:t>
            </a:r>
            <a:br>
              <a:rPr lang="en-US" sz="1400" cap="none" spc="0" dirty="0">
                <a:latin typeface="Kermit" panose="020F0503040000060003" pitchFamily="34" charset="0"/>
              </a:rPr>
            </a:br>
            <a:br>
              <a:rPr lang="en-US" sz="1400" cap="none" spc="0" dirty="0">
                <a:latin typeface="Kermit" panose="020F0503040000060003" pitchFamily="34" charset="0"/>
              </a:rPr>
            </a:br>
            <a:r>
              <a:rPr lang="en-US" sz="1800" b="1" u="sng" cap="none" spc="0" dirty="0">
                <a:latin typeface="Kermit" panose="020F0503040000060003" pitchFamily="34" charset="0"/>
              </a:rPr>
              <a:t>Fold Attribute</a:t>
            </a:r>
            <a:br>
              <a:rPr lang="en-US" sz="1800" b="1" u="sng" cap="none" spc="0" dirty="0">
                <a:latin typeface="Kermit" panose="020F0503040000060003" pitchFamily="34" charset="0"/>
              </a:rPr>
            </a:br>
            <a:br>
              <a:rPr lang="en-US" sz="1400" cap="none" spc="0" dirty="0">
                <a:latin typeface="Kermit" panose="020F0503040000060003" pitchFamily="34" charset="0"/>
              </a:rPr>
            </a:br>
            <a:r>
              <a:rPr lang="en-US" sz="1600" cap="none" spc="0" dirty="0">
                <a:latin typeface="Kermit" panose="020F0503040000060003" pitchFamily="34" charset="0"/>
              </a:rPr>
              <a:t>Description: Folds the input attribute at the input value. For example, if the input attribute ranges from 0 to 1 and the value input is set to 1, it will turn the range from “0 to 1” into “0 to 1 to 0.” If the value input is set to 0.5, then it becomes “0 to 1 to 0 to 1 to 0.”</a:t>
            </a:r>
            <a:br>
              <a:rPr lang="en-US" sz="1800" cap="none" spc="0" dirty="0">
                <a:latin typeface="Kermit" panose="020F0503040000060003" pitchFamily="34" charset="0"/>
              </a:rPr>
            </a:br>
            <a:br>
              <a:rPr lang="en-US" sz="1600" cap="none" spc="0" dirty="0">
                <a:latin typeface="Kermit" panose="020F0503040000060003" pitchFamily="34" charset="0"/>
              </a:rPr>
            </a:br>
            <a:endParaRPr lang="en-IN" sz="1800" cap="none" spc="0" dirty="0">
              <a:latin typeface="Kermit" panose="020F0503040000060003" pitchFamily="34" charset="0"/>
            </a:endParaRPr>
          </a:p>
        </p:txBody>
      </p:sp>
    </p:spTree>
    <p:extLst>
      <p:ext uri="{BB962C8B-B14F-4D97-AF65-F5344CB8AC3E}">
        <p14:creationId xmlns:p14="http://schemas.microsoft.com/office/powerpoint/2010/main" val="241988258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pattFill prst="pct30">
          <a:fgClr>
            <a:schemeClr val="accent1"/>
          </a:fgClr>
          <a:bgClr>
            <a:schemeClr val="bg1"/>
          </a:bgClr>
        </a:pattFill>
        <a:effectLst/>
      </p:bgPr>
    </p:bg>
    <p:spTree>
      <p:nvGrpSpPr>
        <p:cNvPr id="1" name="">
          <a:extLst>
            <a:ext uri="{FF2B5EF4-FFF2-40B4-BE49-F238E27FC236}">
              <a16:creationId xmlns:a16="http://schemas.microsoft.com/office/drawing/2014/main" id="{8AF79728-88C7-5C03-73DB-9883EE312BD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9B75EB4-0DCA-BFAB-C05F-2CC4C1BE6393}"/>
              </a:ext>
            </a:extLst>
          </p:cNvPr>
          <p:cNvSpPr>
            <a:spLocks noGrp="1"/>
          </p:cNvSpPr>
          <p:nvPr>
            <p:ph type="title"/>
          </p:nvPr>
        </p:nvSpPr>
        <p:spPr>
          <a:xfrm>
            <a:off x="1024128" y="585216"/>
            <a:ext cx="10084474" cy="5924226"/>
          </a:xfrm>
        </p:spPr>
        <p:txBody>
          <a:bodyPr anchor="t">
            <a:noAutofit/>
          </a:bodyPr>
          <a:lstStyle/>
          <a:p>
            <a:pPr>
              <a:lnSpc>
                <a:spcPct val="100000"/>
              </a:lnSpc>
            </a:pPr>
            <a:r>
              <a:rPr lang="en-US" sz="1800" b="1" u="sng" cap="none" spc="0" dirty="0">
                <a:latin typeface="Kermit" panose="020F0503040000060003" pitchFamily="34" charset="0"/>
              </a:rPr>
              <a:t>Grid Index</a:t>
            </a:r>
            <a:br>
              <a:rPr lang="en-US" sz="1800" b="1" u="sng" cap="none" spc="0" dirty="0">
                <a:latin typeface="Kermit" panose="020F0503040000060003" pitchFamily="34" charset="0"/>
              </a:rPr>
            </a:br>
            <a:br>
              <a:rPr lang="en-US" sz="1400" cap="none" spc="0" dirty="0">
                <a:latin typeface="Kermit" panose="020F0503040000060003" pitchFamily="34" charset="0"/>
              </a:rPr>
            </a:br>
            <a:r>
              <a:rPr lang="en-US" sz="1600" cap="none" spc="0" dirty="0">
                <a:latin typeface="Kermit" panose="020F0503040000060003" pitchFamily="34" charset="0"/>
              </a:rPr>
              <a:t>Description: Projects a grid of indices on X and Y coordinates. This custom index can be used for sampling.</a:t>
            </a:r>
            <a:br>
              <a:rPr lang="en-US" sz="1600" cap="none" spc="0" dirty="0">
                <a:latin typeface="Kermit" panose="020F0503040000060003" pitchFamily="34" charset="0"/>
              </a:rPr>
            </a:br>
            <a:r>
              <a:rPr lang="en-US" sz="1600" cap="none" spc="0" dirty="0">
                <a:latin typeface="Kermit" panose="020F0503040000060003" pitchFamily="34" charset="0"/>
              </a:rPr>
              <a:t>Use case: Joining two ends of two pipes/cylinders with different indices. Joining them with their index will create messy geometry because of misaligned indices. Assign this custom index to both the end loops/circles, then join them to create seamless joints.</a:t>
            </a:r>
            <a:br>
              <a:rPr lang="en-US" sz="1600" cap="none" spc="0" dirty="0">
                <a:latin typeface="Kermit" panose="020F0503040000060003" pitchFamily="34" charset="0"/>
              </a:rPr>
            </a:br>
            <a:br>
              <a:rPr lang="en-US" sz="1600" cap="none" spc="0" dirty="0">
                <a:latin typeface="Kermit" panose="020F0503040000060003" pitchFamily="34" charset="0"/>
              </a:rPr>
            </a:br>
            <a:r>
              <a:rPr lang="en-US" sz="1800" b="1" u="sng" cap="none" spc="0" dirty="0">
                <a:latin typeface="Kermit" panose="020F0503040000060003" pitchFamily="34" charset="0"/>
              </a:rPr>
              <a:t>Map Attribute</a:t>
            </a:r>
            <a:br>
              <a:rPr lang="en-US" sz="1800" b="1" u="sng" cap="none" spc="0" dirty="0">
                <a:latin typeface="Kermit" panose="020F0503040000060003" pitchFamily="34" charset="0"/>
              </a:rPr>
            </a:br>
            <a:br>
              <a:rPr lang="en-US" sz="1400" cap="none" spc="0" dirty="0">
                <a:latin typeface="Kermit" panose="020F0503040000060003" pitchFamily="34" charset="0"/>
              </a:rPr>
            </a:br>
            <a:r>
              <a:rPr lang="en-US" sz="1600" cap="none" spc="0" dirty="0">
                <a:latin typeface="Kermit" panose="020F0503040000060003" pitchFamily="34" charset="0"/>
              </a:rPr>
              <a:t>Description: Re‑ranges the input attribute. Automatically clamps the minimum value to 0 and the maximum value to 1.</a:t>
            </a:r>
            <a:br>
              <a:rPr lang="en-US" sz="1400" cap="none" spc="0" dirty="0">
                <a:latin typeface="Kermit" panose="020F0503040000060003" pitchFamily="34" charset="0"/>
              </a:rPr>
            </a:br>
            <a:br>
              <a:rPr lang="en-US" sz="1400" cap="none" spc="0" dirty="0">
                <a:latin typeface="Kermit" panose="020F0503040000060003" pitchFamily="34" charset="0"/>
              </a:rPr>
            </a:br>
            <a:r>
              <a:rPr lang="en-US" sz="1800" b="1" u="sng" cap="none" spc="0" dirty="0">
                <a:latin typeface="Kermit" panose="020F0503040000060003" pitchFamily="34" charset="0"/>
              </a:rPr>
              <a:t>Store Edge Angle</a:t>
            </a:r>
            <a:br>
              <a:rPr lang="en-US" sz="1800" b="1" u="sng" cap="none" spc="0" dirty="0">
                <a:latin typeface="Kermit" panose="020F0503040000060003" pitchFamily="34" charset="0"/>
              </a:rPr>
            </a:br>
            <a:br>
              <a:rPr lang="en-US" sz="1400" cap="none" spc="0" dirty="0">
                <a:latin typeface="Kermit" panose="020F0503040000060003" pitchFamily="34" charset="0"/>
              </a:rPr>
            </a:br>
            <a:r>
              <a:rPr lang="en-US" sz="1600" cap="none" spc="0" dirty="0">
                <a:latin typeface="Kermit" panose="020F0503040000060003" pitchFamily="34" charset="0"/>
              </a:rPr>
              <a:t>Description: Stores the edge angle, signed and unsigned, to the geometry for texturing purposes. You can use the stored data in shader nodes using an attribute node with the input attribute name set to Signed or Unsigned.</a:t>
            </a:r>
            <a:br>
              <a:rPr lang="en-US" sz="1400" cap="none" spc="0" dirty="0">
                <a:latin typeface="Kermit" panose="020F0503040000060003" pitchFamily="34" charset="0"/>
              </a:rPr>
            </a:br>
            <a:br>
              <a:rPr lang="en-US" sz="1400" cap="none" spc="0" dirty="0">
                <a:latin typeface="Kermit" panose="020F0503040000060003" pitchFamily="34" charset="0"/>
              </a:rPr>
            </a:br>
            <a:br>
              <a:rPr lang="en-US" sz="1200" cap="none" spc="0" dirty="0">
                <a:latin typeface="Kermit" panose="020F0503040000060003" pitchFamily="34" charset="0"/>
              </a:rPr>
            </a:br>
            <a:br>
              <a:rPr lang="en-US" sz="1200" cap="none" spc="0" dirty="0">
                <a:latin typeface="Kermit" panose="020F0503040000060003" pitchFamily="34" charset="0"/>
              </a:rPr>
            </a:br>
            <a:endParaRPr lang="en-IN" sz="1200" cap="none" spc="0" dirty="0">
              <a:latin typeface="Kermit" panose="020F0503040000060003" pitchFamily="34" charset="0"/>
            </a:endParaRPr>
          </a:p>
        </p:txBody>
      </p:sp>
    </p:spTree>
    <p:extLst>
      <p:ext uri="{BB962C8B-B14F-4D97-AF65-F5344CB8AC3E}">
        <p14:creationId xmlns:p14="http://schemas.microsoft.com/office/powerpoint/2010/main" val="42260368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7" name="Rectangle 36">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Spiral abstract 3D art">
            <a:extLst>
              <a:ext uri="{FF2B5EF4-FFF2-40B4-BE49-F238E27FC236}">
                <a16:creationId xmlns:a16="http://schemas.microsoft.com/office/drawing/2014/main" id="{34617DA1-EEB0-4712-BBE4-1470CD0517C0}"/>
              </a:ext>
            </a:extLst>
          </p:cNvPr>
          <p:cNvPicPr>
            <a:picLocks noChangeAspect="1"/>
          </p:cNvPicPr>
          <p:nvPr/>
        </p:nvPicPr>
        <p:blipFill>
          <a:blip r:embed="rId2">
            <a:alphaModFix amt="35000"/>
            <a:extLst>
              <a:ext uri="{BEBA8EAE-BF5A-486C-A8C5-ECC9F3942E4B}">
                <a14:imgProps xmlns:a14="http://schemas.microsoft.com/office/drawing/2010/main">
                  <a14:imgLayer r:embed="rId3">
                    <a14:imgEffect>
                      <a14:sharpenSoften amount="23000"/>
                    </a14:imgEffect>
                    <a14:imgEffect>
                      <a14:colorTemperature colorTemp="11499"/>
                    </a14:imgEffect>
                    <a14:imgEffect>
                      <a14:saturation sat="189000"/>
                    </a14:imgEffect>
                    <a14:imgEffect>
                      <a14:brightnessContrast contrast="47000"/>
                    </a14:imgEffect>
                  </a14:imgLayer>
                </a14:imgProps>
              </a:ext>
            </a:extLst>
          </a:blip>
          <a:srcRect t="10563" r="-1" b="5146"/>
          <a:stretch>
            <a:fillRect/>
          </a:stretch>
        </p:blipFill>
        <p:spPr>
          <a:xfrm>
            <a:off x="20" y="-1"/>
            <a:ext cx="12188932" cy="6858000"/>
          </a:xfrm>
          <a:prstGeom prst="rect">
            <a:avLst/>
          </a:prstGeom>
          <a:pattFill prst="pct30">
            <a:fgClr>
              <a:schemeClr val="accent1"/>
            </a:fgClr>
            <a:bgClr>
              <a:schemeClr val="bg1"/>
            </a:bgClr>
          </a:pattFill>
          <a:ln>
            <a:noFill/>
          </a:ln>
          <a:scene3d>
            <a:camera prst="orthographicFront">
              <a:rot lat="0" lon="0" rev="0"/>
            </a:camera>
            <a:lightRig rig="threePt" dir="t"/>
          </a:scene3d>
        </p:spPr>
      </p:pic>
      <p:sp>
        <p:nvSpPr>
          <p:cNvPr id="2" name="Title 1">
            <a:extLst>
              <a:ext uri="{FF2B5EF4-FFF2-40B4-BE49-F238E27FC236}">
                <a16:creationId xmlns:a16="http://schemas.microsoft.com/office/drawing/2014/main" id="{56C8CDFA-579D-26F3-9331-5083882E17C6}"/>
              </a:ext>
            </a:extLst>
          </p:cNvPr>
          <p:cNvSpPr>
            <a:spLocks noGrp="1"/>
          </p:cNvSpPr>
          <p:nvPr>
            <p:ph type="title"/>
          </p:nvPr>
        </p:nvSpPr>
        <p:spPr>
          <a:xfrm>
            <a:off x="643467" y="643467"/>
            <a:ext cx="3684437" cy="5571066"/>
          </a:xfrm>
          <a:effectLst>
            <a:outerShdw blurRad="50800" dist="38100" dir="5400000" algn="t" rotWithShape="0">
              <a:prstClr val="black">
                <a:alpha val="40000"/>
              </a:prstClr>
            </a:outerShdw>
          </a:effectLst>
        </p:spPr>
        <p:txBody>
          <a:bodyPr>
            <a:normAutofit/>
          </a:bodyPr>
          <a:lstStyle/>
          <a:p>
            <a:pPr algn="r"/>
            <a:r>
              <a:rPr lang="en-IN" dirty="0"/>
              <a:t>Curves</a:t>
            </a:r>
          </a:p>
        </p:txBody>
      </p:sp>
      <p:cxnSp>
        <p:nvCxnSpPr>
          <p:cNvPr id="39" name="Straight Connector 38">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2" name="Content Placeholder 2">
            <a:extLst>
              <a:ext uri="{FF2B5EF4-FFF2-40B4-BE49-F238E27FC236}">
                <a16:creationId xmlns:a16="http://schemas.microsoft.com/office/drawing/2014/main" id="{0912DC9B-7BF2-2CC1-69EE-DD80C6F956DF}"/>
              </a:ext>
            </a:extLst>
          </p:cNvPr>
          <p:cNvSpPr>
            <a:spLocks noGrp="1"/>
          </p:cNvSpPr>
          <p:nvPr>
            <p:ph idx="1"/>
          </p:nvPr>
        </p:nvSpPr>
        <p:spPr>
          <a:xfrm>
            <a:off x="4971371" y="643467"/>
            <a:ext cx="6574112" cy="5571066"/>
          </a:xfrm>
          <a:effectLst>
            <a:outerShdw blurRad="50800" dist="38100" dir="5400000" algn="t" rotWithShape="0">
              <a:prstClr val="black">
                <a:alpha val="40000"/>
              </a:prstClr>
            </a:outerShdw>
          </a:effectLst>
        </p:spPr>
        <p:txBody>
          <a:bodyPr numCol="1" anchor="ctr">
            <a:normAutofit/>
          </a:bodyPr>
          <a:lstStyle/>
          <a:p>
            <a:pPr marL="0" indent="0">
              <a:buNone/>
            </a:pPr>
            <a:r>
              <a:rPr lang="en-IN" sz="2000" dirty="0"/>
              <a:t>List of Node Groups</a:t>
            </a:r>
          </a:p>
          <a:p>
            <a:pPr marL="514350" indent="-514350">
              <a:buFont typeface="+mj-lt"/>
              <a:buAutoNum type="romanLcPeriod"/>
            </a:pPr>
            <a:r>
              <a:rPr lang="en-IN" sz="2000" dirty="0"/>
              <a:t>Rebuild Curve (Spline Index Remapper)</a:t>
            </a:r>
          </a:p>
          <a:p>
            <a:pPr marL="514350" indent="-514350">
              <a:buFont typeface="+mj-lt"/>
              <a:buAutoNum type="romanLcPeriod"/>
            </a:pPr>
            <a:r>
              <a:rPr lang="en-IN" sz="2000" dirty="0"/>
              <a:t>Change Spline Type</a:t>
            </a:r>
          </a:p>
          <a:p>
            <a:pPr marL="514350" indent="-514350">
              <a:buFont typeface="+mj-lt"/>
              <a:buAutoNum type="romanLcPeriod"/>
            </a:pPr>
            <a:r>
              <a:rPr lang="en-IN" sz="2000" dirty="0"/>
              <a:t>Curve Deform</a:t>
            </a:r>
          </a:p>
          <a:p>
            <a:pPr marL="514350" indent="-514350">
              <a:buFont typeface="+mj-lt"/>
              <a:buAutoNum type="romanLcPeriod"/>
            </a:pPr>
            <a:r>
              <a:rPr lang="en-IN" sz="2000" dirty="0"/>
              <a:t>Curve Optimize (for edge path to curves)</a:t>
            </a:r>
          </a:p>
          <a:p>
            <a:pPr marL="514350" indent="-514350">
              <a:buFont typeface="+mj-lt"/>
              <a:buAutoNum type="romanLcPeriod"/>
            </a:pPr>
            <a:r>
              <a:rPr lang="en-IN" sz="2000" dirty="0"/>
              <a:t>Curve Optimization Iteration</a:t>
            </a:r>
          </a:p>
          <a:p>
            <a:pPr marL="514350" indent="-514350">
              <a:buFont typeface="+mj-lt"/>
              <a:buAutoNum type="romanLcPeriod"/>
            </a:pPr>
            <a:r>
              <a:rPr lang="en-IN" sz="2000" dirty="0"/>
              <a:t>Loft Curves</a:t>
            </a:r>
          </a:p>
          <a:p>
            <a:pPr marL="514350" indent="-514350">
              <a:buFont typeface="+mj-lt"/>
              <a:buAutoNum type="romanLcPeriod"/>
            </a:pPr>
            <a:r>
              <a:rPr lang="en-IN" sz="2000" dirty="0"/>
              <a:t>Loop Curve</a:t>
            </a:r>
          </a:p>
          <a:p>
            <a:pPr marL="514350" indent="-514350">
              <a:buFont typeface="+mj-lt"/>
              <a:buAutoNum type="romanLcPeriod"/>
            </a:pPr>
            <a:r>
              <a:rPr lang="en-IN" sz="2000" dirty="0"/>
              <a:t>Curve Rebuilder (Curve Island Index)</a:t>
            </a:r>
          </a:p>
          <a:p>
            <a:pPr marL="514350" indent="-514350">
              <a:buFont typeface="+mj-lt"/>
              <a:buAutoNum type="romanLcPeriod"/>
            </a:pPr>
            <a:r>
              <a:rPr lang="en-IN" sz="2000" dirty="0"/>
              <a:t>Skin Curve</a:t>
            </a:r>
          </a:p>
          <a:p>
            <a:pPr marL="514350" indent="-514350">
              <a:buFont typeface="+mj-lt"/>
              <a:buAutoNum type="romanLcPeriod"/>
            </a:pPr>
            <a:r>
              <a:rPr lang="en-IN" sz="2000" dirty="0"/>
              <a:t>Spline Factor</a:t>
            </a:r>
          </a:p>
          <a:p>
            <a:pPr marL="514350" indent="-514350">
              <a:buFont typeface="+mj-lt"/>
              <a:buAutoNum type="romanLcPeriod"/>
            </a:pPr>
            <a:r>
              <a:rPr lang="en-IN" sz="2000" dirty="0"/>
              <a:t>Curves Splitter</a:t>
            </a:r>
          </a:p>
          <a:p>
            <a:endParaRPr lang="en-IN" sz="2000" dirty="0"/>
          </a:p>
        </p:txBody>
      </p:sp>
    </p:spTree>
    <p:extLst>
      <p:ext uri="{BB962C8B-B14F-4D97-AF65-F5344CB8AC3E}">
        <p14:creationId xmlns:p14="http://schemas.microsoft.com/office/powerpoint/2010/main" val="375606275"/>
      </p:ext>
    </p:extLst>
  </p:cSld>
  <p:clrMapOvr>
    <a:overrideClrMapping bg1="dk1" tx1="lt1" bg2="dk2" tx2="lt2" accent1="accent1" accent2="accent2" accent3="accent3" accent4="accent4" accent5="accent5" accent6="accent6" hlink="hlink" folHlink="folHlink"/>
  </p:clrMapOvr>
</p:sld>
</file>

<file path=ppt/slides/slide40.xml><?xml version="1.0" encoding="utf-8"?>
<p:sld xmlns:a="http://schemas.openxmlformats.org/drawingml/2006/main" xmlns:r="http://schemas.openxmlformats.org/officeDocument/2006/relationships" xmlns:p="http://schemas.openxmlformats.org/presentationml/2006/main">
  <p:cSld>
    <p:bg>
      <p:bgPr>
        <a:pattFill prst="pct30">
          <a:fgClr>
            <a:schemeClr val="accent1"/>
          </a:fgClr>
          <a:bgClr>
            <a:schemeClr val="bg1"/>
          </a:bgClr>
        </a:pattFill>
        <a:effectLst/>
      </p:bgPr>
    </p:bg>
    <p:spTree>
      <p:nvGrpSpPr>
        <p:cNvPr id="1" name="">
          <a:extLst>
            <a:ext uri="{FF2B5EF4-FFF2-40B4-BE49-F238E27FC236}">
              <a16:creationId xmlns:a16="http://schemas.microsoft.com/office/drawing/2014/main" id="{DCA25583-4BE3-6757-BD57-E3444394266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48C29F6-A25D-ECD4-E57E-E8FA2E96F8E5}"/>
              </a:ext>
            </a:extLst>
          </p:cNvPr>
          <p:cNvSpPr>
            <a:spLocks noGrp="1"/>
          </p:cNvSpPr>
          <p:nvPr>
            <p:ph type="title"/>
          </p:nvPr>
        </p:nvSpPr>
        <p:spPr>
          <a:xfrm>
            <a:off x="1024128" y="585216"/>
            <a:ext cx="10084474" cy="5924226"/>
          </a:xfrm>
        </p:spPr>
        <p:txBody>
          <a:bodyPr anchor="t">
            <a:noAutofit/>
          </a:bodyPr>
          <a:lstStyle/>
          <a:p>
            <a:pPr>
              <a:lnSpc>
                <a:spcPct val="100000"/>
              </a:lnSpc>
            </a:pPr>
            <a:r>
              <a:rPr lang="en-US" sz="1800" b="1" u="sng" cap="none" spc="0" dirty="0">
                <a:latin typeface="Kermit" panose="020F0503040000060003" pitchFamily="34" charset="0"/>
              </a:rPr>
              <a:t>Value ++</a:t>
            </a:r>
            <a:br>
              <a:rPr lang="en-US" sz="1800" b="1" u="sng" cap="none" spc="0" dirty="0">
                <a:latin typeface="Kermit" panose="020F0503040000060003" pitchFamily="34" charset="0"/>
              </a:rPr>
            </a:br>
            <a:br>
              <a:rPr lang="en-US" sz="1400" cap="none" spc="0" dirty="0">
                <a:latin typeface="Kermit" panose="020F0503040000060003" pitchFamily="34" charset="0"/>
              </a:rPr>
            </a:br>
            <a:r>
              <a:rPr lang="en-US" sz="1600" cap="none" spc="0" dirty="0">
                <a:latin typeface="Kermit" panose="020F0503040000060003" pitchFamily="34" charset="0"/>
              </a:rPr>
              <a:t>Description: A value node with some extra options. The positive and negative outputs are the positive and negative integers of the base input value. Random in Range {+‑} will give a random value between the positive and negative integers of the base value. The %% input is a multiplier to the base value, and value to %% will give a random value between the base value and the multiplied result.</a:t>
            </a:r>
            <a:br>
              <a:rPr lang="en-US" sz="1400" cap="none" spc="0" dirty="0">
                <a:latin typeface="Kermit" panose="020F0503040000060003" pitchFamily="34" charset="0"/>
              </a:rPr>
            </a:br>
            <a:br>
              <a:rPr lang="en-US" sz="1800" b="1" u="sng" cap="none" spc="0" dirty="0">
                <a:latin typeface="Kermit" panose="020F0503040000060003" pitchFamily="34" charset="0"/>
              </a:rPr>
            </a:br>
            <a:r>
              <a:rPr lang="en-US" sz="1800" b="1" u="sng" cap="none" spc="0" dirty="0">
                <a:latin typeface="Kermit" panose="020F0503040000060003" pitchFamily="34" charset="0"/>
              </a:rPr>
              <a:t>View Instance Attribute</a:t>
            </a:r>
            <a:br>
              <a:rPr lang="en-US" sz="1800" b="1" u="sng" cap="none" spc="0" dirty="0">
                <a:latin typeface="Kermit" panose="020F0503040000060003" pitchFamily="34" charset="0"/>
              </a:rPr>
            </a:br>
            <a:br>
              <a:rPr lang="en-US" sz="1400" cap="none" spc="0" dirty="0">
                <a:latin typeface="Kermit" panose="020F0503040000060003" pitchFamily="34" charset="0"/>
              </a:rPr>
            </a:br>
            <a:r>
              <a:rPr lang="en-US" sz="1600" cap="none" spc="0" dirty="0">
                <a:latin typeface="Kermit" panose="020F0503040000060003" pitchFamily="34" charset="0"/>
              </a:rPr>
              <a:t>Description: Visualizes a float attribute of ‘Instances’ with points through the weight output. The radius controls the point radius.</a:t>
            </a:r>
            <a:br>
              <a:rPr lang="en-US" sz="1600" cap="none" spc="0" dirty="0">
                <a:latin typeface="Kermit" panose="020F0503040000060003" pitchFamily="34" charset="0"/>
              </a:rPr>
            </a:br>
            <a:r>
              <a:rPr lang="en-US" sz="1600" cap="none" spc="0" dirty="0">
                <a:latin typeface="Kermit" panose="020F0503040000060003" pitchFamily="34" charset="0"/>
              </a:rPr>
              <a:t>Only for viewing the attribute to verify or check it.</a:t>
            </a:r>
            <a:endParaRPr lang="en-IN" sz="1100" cap="none" spc="0" dirty="0">
              <a:latin typeface="Kermit" panose="020F0503040000060003" pitchFamily="34" charset="0"/>
            </a:endParaRPr>
          </a:p>
        </p:txBody>
      </p:sp>
    </p:spTree>
    <p:extLst>
      <p:ext uri="{BB962C8B-B14F-4D97-AF65-F5344CB8AC3E}">
        <p14:creationId xmlns:p14="http://schemas.microsoft.com/office/powerpoint/2010/main" val="307067906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0C3B0E6-3CD9-C064-6BAB-26DB1E8C8008}"/>
            </a:ext>
          </a:extLst>
        </p:cNvPr>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358D3741-4ACF-4DA5-ABD5-0C432115CDF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a:extLst>
              <a:ext uri="{FF2B5EF4-FFF2-40B4-BE49-F238E27FC236}">
                <a16:creationId xmlns:a16="http://schemas.microsoft.com/office/drawing/2014/main" id="{28FF2B88-C40E-AE9E-70D7-D78FA545C557}"/>
              </a:ext>
            </a:extLst>
          </p:cNvPr>
          <p:cNvPicPr>
            <a:picLocks noChangeAspect="1"/>
          </p:cNvPicPr>
          <p:nvPr/>
        </p:nvPicPr>
        <p:blipFill>
          <a:blip r:embed="rId2">
            <a:alphaModFix amt="35000"/>
            <a:duotone>
              <a:prstClr val="black"/>
              <a:schemeClr val="accent6">
                <a:tint val="45000"/>
                <a:satMod val="400000"/>
              </a:schemeClr>
            </a:duotone>
          </a:blip>
          <a:srcRect t="2302" r="-1" b="13721"/>
          <a:stretch>
            <a:fillRect/>
          </a:stretch>
        </p:blipFill>
        <p:spPr>
          <a:xfrm>
            <a:off x="20" y="-1"/>
            <a:ext cx="12188932" cy="6858000"/>
          </a:xfrm>
          <a:prstGeom prst="rect">
            <a:avLst/>
          </a:prstGeom>
          <a:pattFill prst="pct30">
            <a:fgClr>
              <a:schemeClr val="accent1"/>
            </a:fgClr>
            <a:bgClr>
              <a:schemeClr val="bg1"/>
            </a:bgClr>
          </a:pattFill>
        </p:spPr>
      </p:pic>
      <p:sp>
        <p:nvSpPr>
          <p:cNvPr id="2" name="Title 1">
            <a:extLst>
              <a:ext uri="{FF2B5EF4-FFF2-40B4-BE49-F238E27FC236}">
                <a16:creationId xmlns:a16="http://schemas.microsoft.com/office/drawing/2014/main" id="{0499118A-3A1D-C4CF-A606-D6DA7E0877A3}"/>
              </a:ext>
            </a:extLst>
          </p:cNvPr>
          <p:cNvSpPr>
            <a:spLocks noGrp="1"/>
          </p:cNvSpPr>
          <p:nvPr>
            <p:ph type="title"/>
          </p:nvPr>
        </p:nvSpPr>
        <p:spPr>
          <a:xfrm>
            <a:off x="643467" y="643467"/>
            <a:ext cx="3684437" cy="5571066"/>
          </a:xfrm>
          <a:effectLst>
            <a:outerShdw blurRad="50800" dist="38100" dir="5400000" algn="t" rotWithShape="0">
              <a:prstClr val="black">
                <a:alpha val="40000"/>
              </a:prstClr>
            </a:outerShdw>
          </a:effectLst>
        </p:spPr>
        <p:txBody>
          <a:bodyPr vert="horz" lIns="91440" tIns="45720" rIns="91440" bIns="45720" rtlCol="0" anchor="ctr">
            <a:normAutofit/>
          </a:bodyPr>
          <a:lstStyle/>
          <a:p>
            <a:pPr algn="r"/>
            <a:r>
              <a:rPr lang="en-US" dirty="0"/>
              <a:t>Vector</a:t>
            </a:r>
          </a:p>
        </p:txBody>
      </p:sp>
      <p:cxnSp>
        <p:nvCxnSpPr>
          <p:cNvPr id="14" name="Straight Connector 13">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Content Placeholder 2">
            <a:extLst>
              <a:ext uri="{FF2B5EF4-FFF2-40B4-BE49-F238E27FC236}">
                <a16:creationId xmlns:a16="http://schemas.microsoft.com/office/drawing/2014/main" id="{E78D62C1-DF46-55E1-A8FC-9AB51D0AA71A}"/>
              </a:ext>
            </a:extLst>
          </p:cNvPr>
          <p:cNvSpPr txBox="1">
            <a:spLocks/>
          </p:cNvSpPr>
          <p:nvPr/>
        </p:nvSpPr>
        <p:spPr>
          <a:xfrm>
            <a:off x="4971371" y="643467"/>
            <a:ext cx="6574112" cy="5571066"/>
          </a:xfrm>
          <a:prstGeom prst="rect">
            <a:avLst/>
          </a:prstGeom>
          <a:effectLst>
            <a:outerShdw blurRad="50800" dist="38100" dir="5400000" algn="t" rotWithShape="0">
              <a:prstClr val="black">
                <a:alpha val="40000"/>
              </a:prstClr>
            </a:outerShdw>
          </a:effectLst>
        </p:spPr>
        <p:txBody>
          <a:bodyPr vert="horz" lIns="45720" tIns="45720" rIns="45720" bIns="45720" numCol="1" rtlCol="0" anchor="ct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Font typeface="Tw Cen MT" panose="020B0602020104020603" pitchFamily="34" charset="0"/>
              <a:buNone/>
            </a:pPr>
            <a:r>
              <a:rPr lang="en-US" sz="2000" dirty="0"/>
              <a:t>List of Node Groups</a:t>
            </a:r>
          </a:p>
          <a:p>
            <a:pPr marL="514350" indent="-514350">
              <a:buFont typeface="+mj-lt"/>
              <a:buAutoNum type="romanLcPeriod"/>
            </a:pPr>
            <a:r>
              <a:rPr lang="en-US" sz="2000" dirty="0"/>
              <a:t>Add Noise</a:t>
            </a:r>
          </a:p>
          <a:p>
            <a:pPr marL="514350" indent="-514350">
              <a:buFont typeface="+mj-lt"/>
              <a:buAutoNum type="romanLcPeriod"/>
            </a:pPr>
            <a:r>
              <a:rPr lang="en-US" sz="2000" dirty="0"/>
              <a:t>Cube Projection</a:t>
            </a:r>
          </a:p>
          <a:p>
            <a:pPr marL="514350" indent="-514350">
              <a:buFont typeface="+mj-lt"/>
              <a:buAutoNum type="romanLcPeriod"/>
            </a:pPr>
            <a:r>
              <a:rPr lang="en-US" sz="2000" dirty="0"/>
              <a:t>Cylinder Projection</a:t>
            </a:r>
          </a:p>
          <a:p>
            <a:pPr marL="514350" indent="-514350">
              <a:buFont typeface="+mj-lt"/>
              <a:buAutoNum type="romanLcPeriod"/>
            </a:pPr>
            <a:r>
              <a:rPr lang="en-US" sz="2000" dirty="0"/>
              <a:t>Landscape Projection</a:t>
            </a:r>
          </a:p>
          <a:p>
            <a:pPr marL="514350" indent="-514350">
              <a:buFont typeface="+mj-lt"/>
              <a:buAutoNum type="romanLcPeriod"/>
            </a:pPr>
            <a:r>
              <a:rPr lang="en-US" sz="2000" dirty="0"/>
              <a:t>Map Vector Attribute</a:t>
            </a:r>
          </a:p>
          <a:p>
            <a:pPr marL="514350" indent="-514350">
              <a:buFont typeface="+mj-lt"/>
              <a:buAutoNum type="romanLcPeriod"/>
            </a:pPr>
            <a:r>
              <a:rPr lang="en-US" sz="2000" dirty="0"/>
              <a:t>Ping Pong Vector</a:t>
            </a:r>
          </a:p>
          <a:p>
            <a:pPr marL="514350" indent="-514350">
              <a:buFont typeface="+mj-lt"/>
              <a:buAutoNum type="romanLcPeriod"/>
            </a:pPr>
            <a:r>
              <a:rPr lang="en-US" sz="2000" dirty="0"/>
              <a:t>Sphere Projection</a:t>
            </a:r>
          </a:p>
          <a:p>
            <a:pPr marL="514350" indent="-514350">
              <a:buFont typeface="+mj-lt"/>
              <a:buAutoNum type="romanLcPeriod"/>
            </a:pPr>
            <a:r>
              <a:rPr lang="en-US" sz="2000" dirty="0"/>
              <a:t>Triplanner Projection</a:t>
            </a:r>
          </a:p>
          <a:p>
            <a:pPr marL="514350" indent="-514350">
              <a:buFont typeface="+mj-lt"/>
              <a:buAutoNum type="romanLcPeriod"/>
            </a:pPr>
            <a:r>
              <a:rPr lang="en-US" sz="2000"/>
              <a:t>XYZ </a:t>
            </a:r>
            <a:r>
              <a:rPr lang="en-US" sz="2000" dirty="0"/>
              <a:t>arc</a:t>
            </a:r>
          </a:p>
          <a:p>
            <a:pPr marL="514350" indent="-514350">
              <a:buFont typeface="+mj-lt"/>
              <a:buAutoNum type="romanLcPeriod"/>
            </a:pPr>
            <a:endParaRPr lang="en-US" sz="2000" dirty="0"/>
          </a:p>
        </p:txBody>
      </p:sp>
    </p:spTree>
    <p:extLst>
      <p:ext uri="{BB962C8B-B14F-4D97-AF65-F5344CB8AC3E}">
        <p14:creationId xmlns:p14="http://schemas.microsoft.com/office/powerpoint/2010/main" val="2529666788"/>
      </p:ext>
    </p:extLst>
  </p:cSld>
  <p:clrMapOvr>
    <a:overrideClrMapping bg1="dk1" tx1="lt1" bg2="dk2" tx2="lt2" accent1="accent1" accent2="accent2" accent3="accent3" accent4="accent4" accent5="accent5" accent6="accent6" hlink="hlink" folHlink="folHlink"/>
  </p:clrMapOvr>
</p:sld>
</file>

<file path=ppt/slides/slide42.xml><?xml version="1.0" encoding="utf-8"?>
<p:sld xmlns:a="http://schemas.openxmlformats.org/drawingml/2006/main" xmlns:r="http://schemas.openxmlformats.org/officeDocument/2006/relationships" xmlns:p="http://schemas.openxmlformats.org/presentationml/2006/main">
  <p:cSld>
    <p:bg>
      <p:bgPr>
        <a:pattFill prst="pct30">
          <a:fgClr>
            <a:schemeClr val="accent1"/>
          </a:fgClr>
          <a:bgClr>
            <a:schemeClr val="bg1"/>
          </a:bgClr>
        </a:pattFill>
        <a:effectLst/>
      </p:bgPr>
    </p:bg>
    <p:spTree>
      <p:nvGrpSpPr>
        <p:cNvPr id="1" name="">
          <a:extLst>
            <a:ext uri="{FF2B5EF4-FFF2-40B4-BE49-F238E27FC236}">
              <a16:creationId xmlns:a16="http://schemas.microsoft.com/office/drawing/2014/main" id="{7F3AD847-D928-CBB4-A1EA-218DA8A026F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E6BA9DD-37D3-83AC-A614-B0A97C920DD8}"/>
              </a:ext>
            </a:extLst>
          </p:cNvPr>
          <p:cNvSpPr>
            <a:spLocks noGrp="1"/>
          </p:cNvSpPr>
          <p:nvPr>
            <p:ph type="title"/>
          </p:nvPr>
        </p:nvSpPr>
        <p:spPr>
          <a:xfrm>
            <a:off x="995993" y="500810"/>
            <a:ext cx="10084474" cy="6729984"/>
          </a:xfrm>
        </p:spPr>
        <p:txBody>
          <a:bodyPr anchor="t">
            <a:normAutofit/>
          </a:bodyPr>
          <a:lstStyle/>
          <a:p>
            <a:pPr>
              <a:lnSpc>
                <a:spcPct val="100000"/>
              </a:lnSpc>
            </a:pPr>
            <a:r>
              <a:rPr lang="en-US" sz="1800" b="1" u="sng" cap="none" spc="0" dirty="0">
                <a:latin typeface="Kermit" panose="020F0503040000060003" pitchFamily="34" charset="0"/>
              </a:rPr>
              <a:t>Add Noise</a:t>
            </a:r>
            <a:br>
              <a:rPr lang="en-US" sz="1800" b="1" u="sng" cap="none" spc="0" dirty="0">
                <a:latin typeface="Kermit" panose="020F0503040000060003" pitchFamily="34" charset="0"/>
              </a:rPr>
            </a:br>
            <a:br>
              <a:rPr lang="en-US" sz="1200" cap="none" spc="0" dirty="0">
                <a:latin typeface="Kermit" panose="020F0503040000060003" pitchFamily="34" charset="0"/>
              </a:rPr>
            </a:br>
            <a:r>
              <a:rPr lang="en-US" sz="1600" cap="none" spc="0" dirty="0">
                <a:latin typeface="Kermit" panose="020F0503040000060003" pitchFamily="34" charset="0"/>
              </a:rPr>
              <a:t>Description: Noise set‑up for randomly displacing geometries.</a:t>
            </a:r>
            <a:br>
              <a:rPr lang="en-US" sz="1200" cap="none" spc="0" dirty="0">
                <a:latin typeface="Kermit" panose="020F0503040000060003" pitchFamily="34" charset="0"/>
              </a:rPr>
            </a:br>
            <a:br>
              <a:rPr lang="en-US" sz="1200" cap="none" spc="0" dirty="0">
                <a:latin typeface="Kermit" panose="020F0503040000060003" pitchFamily="34" charset="0"/>
              </a:rPr>
            </a:br>
            <a:r>
              <a:rPr lang="en-US" sz="1800" b="1" u="sng" cap="none" spc="0" dirty="0">
                <a:latin typeface="Kermit" panose="020F0503040000060003" pitchFamily="34" charset="0"/>
              </a:rPr>
              <a:t>Cube Projection</a:t>
            </a:r>
            <a:br>
              <a:rPr lang="en-US" sz="1800" b="1" u="sng" cap="none" spc="0" dirty="0">
                <a:latin typeface="Kermit" panose="020F0503040000060003" pitchFamily="34" charset="0"/>
              </a:rPr>
            </a:br>
            <a:br>
              <a:rPr lang="en-US" sz="1200" cap="none" spc="0" dirty="0">
                <a:latin typeface="Kermit" panose="020F0503040000060003" pitchFamily="34" charset="0"/>
              </a:rPr>
            </a:br>
            <a:r>
              <a:rPr lang="en-US" sz="1600" cap="none" spc="0" dirty="0">
                <a:latin typeface="Kermit" panose="020F0503040000060003" pitchFamily="34" charset="0"/>
              </a:rPr>
              <a:t>Description: Stores a UV projection from all the sides of the input geometry. Suitable for geometry with sharp corners like hard‑surface modeling.</a:t>
            </a:r>
            <a:br>
              <a:rPr lang="en-US" sz="1600" cap="none" spc="0" dirty="0">
                <a:latin typeface="Kermit" panose="020F0503040000060003" pitchFamily="34" charset="0"/>
              </a:rPr>
            </a:br>
            <a:r>
              <a:rPr lang="en-US" sz="1600" cap="none" spc="0" dirty="0">
                <a:latin typeface="Kermit" panose="020F0503040000060003" pitchFamily="34" charset="0"/>
              </a:rPr>
              <a:t>UV attribute name is “Cube_Projection.” Go to the shader editor and add an attribute node, then set the attribute name to “Cube_Projection.”</a:t>
            </a:r>
            <a:br>
              <a:rPr lang="en-US" sz="1600" cap="none" spc="0" dirty="0">
                <a:latin typeface="Kermit" panose="020F0503040000060003" pitchFamily="34" charset="0"/>
              </a:rPr>
            </a:br>
            <a:br>
              <a:rPr lang="en-US" sz="1800" cap="none" spc="0" dirty="0">
                <a:latin typeface="Kermit" panose="020F0503040000060003" pitchFamily="34" charset="0"/>
              </a:rPr>
            </a:br>
            <a:r>
              <a:rPr lang="en-US" sz="1800" b="1" u="sng" cap="none" spc="0" dirty="0">
                <a:latin typeface="Kermit" panose="020F0503040000060003" pitchFamily="34" charset="0"/>
              </a:rPr>
              <a:t>Cylinder Projection</a:t>
            </a:r>
            <a:br>
              <a:rPr lang="en-US" sz="1800" b="1" u="sng" cap="none" spc="0" dirty="0">
                <a:latin typeface="Kermit" panose="020F0503040000060003" pitchFamily="34" charset="0"/>
              </a:rPr>
            </a:br>
            <a:br>
              <a:rPr lang="en-US" sz="1800" cap="none" spc="0" dirty="0">
                <a:latin typeface="Kermit" panose="020F0503040000060003" pitchFamily="34" charset="0"/>
              </a:rPr>
            </a:br>
            <a:r>
              <a:rPr lang="en-US" sz="1600" cap="none" spc="0" dirty="0">
                <a:latin typeface="Kermit" panose="020F0503040000060003" pitchFamily="34" charset="0"/>
              </a:rPr>
              <a:t>Description: Stores a UV projection. Unlike “AST_Cube_Projection,” this UV is three‑segmented: two sides (Top and Bottom) and a third sideways loop, just like a cylinder. Suitable for cylinder‑like geometry such as pillars and tree trunks.</a:t>
            </a:r>
            <a:br>
              <a:rPr lang="en-US" sz="1600" cap="none" spc="0" dirty="0">
                <a:latin typeface="Kermit" panose="020F0503040000060003" pitchFamily="34" charset="0"/>
              </a:rPr>
            </a:br>
            <a:r>
              <a:rPr lang="en-US" sz="1600" cap="none" spc="0" dirty="0">
                <a:latin typeface="Kermit" panose="020F0503040000060003" pitchFamily="34" charset="0"/>
              </a:rPr>
              <a:t>UV attribute name is “Cylinder_Projection.” Go to the shader editor and add an attribute node, then set the attribute name to “Cylinder_Projection.”</a:t>
            </a:r>
            <a:br>
              <a:rPr lang="en-US" sz="1600" cap="none" spc="0" dirty="0">
                <a:latin typeface="Kermit" panose="020F0503040000060003" pitchFamily="34" charset="0"/>
              </a:rPr>
            </a:br>
            <a:br>
              <a:rPr lang="en-US" sz="1200" cap="none" spc="0" dirty="0">
                <a:latin typeface="Kermit" panose="020F0503040000060003" pitchFamily="34" charset="0"/>
              </a:rPr>
            </a:br>
            <a:endParaRPr lang="en-IN" sz="1600" cap="none" spc="0" dirty="0">
              <a:latin typeface="Kermit" panose="020F0503040000060003" pitchFamily="34" charset="0"/>
            </a:endParaRPr>
          </a:p>
        </p:txBody>
      </p:sp>
    </p:spTree>
    <p:extLst>
      <p:ext uri="{BB962C8B-B14F-4D97-AF65-F5344CB8AC3E}">
        <p14:creationId xmlns:p14="http://schemas.microsoft.com/office/powerpoint/2010/main" val="157580385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pattFill prst="pct30">
          <a:fgClr>
            <a:schemeClr val="accent1"/>
          </a:fgClr>
          <a:bgClr>
            <a:schemeClr val="bg1"/>
          </a:bgClr>
        </a:pattFill>
        <a:effectLst/>
      </p:bgPr>
    </p:bg>
    <p:spTree>
      <p:nvGrpSpPr>
        <p:cNvPr id="1" name="">
          <a:extLst>
            <a:ext uri="{FF2B5EF4-FFF2-40B4-BE49-F238E27FC236}">
              <a16:creationId xmlns:a16="http://schemas.microsoft.com/office/drawing/2014/main" id="{D04EB37A-7A95-4683-EA16-827FD423201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1802A0D-EBCB-1873-B16A-7B2ADF89FFC9}"/>
              </a:ext>
            </a:extLst>
          </p:cNvPr>
          <p:cNvSpPr>
            <a:spLocks noGrp="1"/>
          </p:cNvSpPr>
          <p:nvPr>
            <p:ph type="title"/>
          </p:nvPr>
        </p:nvSpPr>
        <p:spPr>
          <a:xfrm>
            <a:off x="756841" y="517235"/>
            <a:ext cx="10084474" cy="6114473"/>
          </a:xfrm>
        </p:spPr>
        <p:txBody>
          <a:bodyPr anchor="t">
            <a:noAutofit/>
          </a:bodyPr>
          <a:lstStyle/>
          <a:p>
            <a:pPr>
              <a:lnSpc>
                <a:spcPct val="100000"/>
              </a:lnSpc>
            </a:pPr>
            <a:r>
              <a:rPr lang="en-US" sz="1800" b="1" u="sng" cap="none" spc="0" dirty="0">
                <a:latin typeface="Kermit" panose="020F0503040000060003" pitchFamily="34" charset="0"/>
              </a:rPr>
              <a:t>Landscape Projection</a:t>
            </a:r>
            <a:br>
              <a:rPr lang="en-US" sz="1800" b="1" u="sng" cap="none" spc="0" dirty="0">
                <a:latin typeface="Kermit" panose="020F0503040000060003" pitchFamily="34" charset="0"/>
              </a:rPr>
            </a:br>
            <a:br>
              <a:rPr lang="en-US" sz="1200" cap="none" spc="0" dirty="0">
                <a:latin typeface="Kermit" panose="020F0503040000060003" pitchFamily="34" charset="0"/>
              </a:rPr>
            </a:br>
            <a:r>
              <a:rPr lang="en-US" sz="1600" cap="none" spc="0" dirty="0">
                <a:latin typeface="Kermit" panose="020F0503040000060003" pitchFamily="34" charset="0"/>
              </a:rPr>
              <a:t>Description: Stores a UV projection from all the sides like “AST_Cube_Projection,” but the Top and Bottom sides have very sharp edges and only show up in nearly completely flat areas, making it ideal for texturing landscapes. Using default UV on landscapes creates angled textures that look very ugly; this fixes that. You can control at what angle the Top and Bottom UV should show up. You can also flip the X and Y coordinates with the alternate XY mask input.</a:t>
            </a:r>
            <a:br>
              <a:rPr lang="en-US" sz="1600" cap="none" spc="0" dirty="0">
                <a:latin typeface="Kermit" panose="020F0503040000060003" pitchFamily="34" charset="0"/>
              </a:rPr>
            </a:br>
            <a:r>
              <a:rPr lang="en-US" sz="1600" cap="none" spc="0" dirty="0">
                <a:latin typeface="Kermit" panose="020F0503040000060003" pitchFamily="34" charset="0"/>
              </a:rPr>
              <a:t>UV attribute name is “Landscape_Projection.” Go to the shader editor and add an attribute node, then set the attribute name to “Landscape_Projection.</a:t>
            </a:r>
            <a:br>
              <a:rPr lang="en-US" sz="1600" cap="none" spc="0" dirty="0">
                <a:latin typeface="Kermit" panose="020F0503040000060003" pitchFamily="34" charset="0"/>
              </a:rPr>
            </a:br>
            <a:br>
              <a:rPr lang="en-US" sz="1600" b="1" u="sng" cap="none" spc="0" dirty="0">
                <a:latin typeface="Kermit" panose="020F0503040000060003" pitchFamily="34" charset="0"/>
              </a:rPr>
            </a:br>
            <a:r>
              <a:rPr lang="en-US" sz="1800" b="1" u="sng" cap="none" spc="0" dirty="0">
                <a:latin typeface="Kermit" panose="020F0503040000060003" pitchFamily="34" charset="0"/>
              </a:rPr>
              <a:t>Map Vector Attribute</a:t>
            </a:r>
            <a:br>
              <a:rPr lang="en-US" sz="1800" b="1" u="sng" cap="none" spc="0" dirty="0">
                <a:latin typeface="Kermit" panose="020F0503040000060003" pitchFamily="34" charset="0"/>
              </a:rPr>
            </a:br>
            <a:br>
              <a:rPr lang="en-US" sz="1600" cap="none" spc="0" dirty="0">
                <a:latin typeface="Kermit" panose="020F0503040000060003" pitchFamily="34" charset="0"/>
              </a:rPr>
            </a:br>
            <a:r>
              <a:rPr lang="en-US" sz="1600" cap="none" spc="0" dirty="0">
                <a:latin typeface="Kermit" panose="020F0503040000060003" pitchFamily="34" charset="0"/>
              </a:rPr>
              <a:t>Description: Re‑ranges the input vector attribute. Automatically clamps the minimum value to 0 and the maximum value to 1.</a:t>
            </a:r>
            <a:br>
              <a:rPr lang="en-US" sz="1600" cap="none" spc="0" dirty="0">
                <a:latin typeface="Kermit" panose="020F0503040000060003" pitchFamily="34" charset="0"/>
              </a:rPr>
            </a:br>
            <a:br>
              <a:rPr lang="en-US" sz="1600" cap="none" spc="0" dirty="0">
                <a:latin typeface="Kermit" panose="020F0503040000060003" pitchFamily="34" charset="0"/>
              </a:rPr>
            </a:br>
            <a:r>
              <a:rPr lang="en-US" sz="1800" b="1" u="sng" cap="none" spc="0" dirty="0">
                <a:latin typeface="Kermit" panose="020F0503040000060003" pitchFamily="34" charset="0"/>
              </a:rPr>
              <a:t>Ping Pong Vector</a:t>
            </a:r>
            <a:br>
              <a:rPr lang="en-US" sz="1800" b="1" u="sng" cap="none" spc="0" dirty="0">
                <a:latin typeface="Kermit" panose="020F0503040000060003" pitchFamily="34" charset="0"/>
              </a:rPr>
            </a:br>
            <a:br>
              <a:rPr lang="en-US" sz="1600" cap="none" spc="0" dirty="0">
                <a:latin typeface="Kermit" panose="020F0503040000060003" pitchFamily="34" charset="0"/>
              </a:rPr>
            </a:br>
            <a:r>
              <a:rPr lang="en-US" sz="1600" cap="none" spc="0" dirty="0">
                <a:latin typeface="Kermit" panose="020F0503040000060003" pitchFamily="34" charset="0"/>
              </a:rPr>
              <a:t>Description: Ping‑pongs a vector input, similar to Fold Attribute.</a:t>
            </a:r>
            <a:br>
              <a:rPr lang="en-US" sz="1600" cap="none" spc="0" dirty="0">
                <a:latin typeface="Kermit" panose="020F0503040000060003" pitchFamily="34" charset="0"/>
              </a:rPr>
            </a:br>
            <a:br>
              <a:rPr lang="en-US" sz="1600" cap="none" spc="0" dirty="0">
                <a:latin typeface="Kermit" panose="020F0503040000060003" pitchFamily="34" charset="0"/>
              </a:rPr>
            </a:br>
            <a:r>
              <a:rPr lang="en-US" sz="1800" b="1" u="sng" cap="none" spc="0" dirty="0">
                <a:latin typeface="Kermit" panose="020F0503040000060003" pitchFamily="34" charset="0"/>
              </a:rPr>
              <a:t>Sphere Projection</a:t>
            </a:r>
            <a:br>
              <a:rPr lang="en-US" sz="1800" b="1" u="sng" cap="none" spc="0" dirty="0">
                <a:latin typeface="Kermit" panose="020F0503040000060003" pitchFamily="34" charset="0"/>
              </a:rPr>
            </a:br>
            <a:br>
              <a:rPr lang="en-US" sz="1600" cap="none" spc="0" dirty="0">
                <a:latin typeface="Kermit" panose="020F0503040000060003" pitchFamily="34" charset="0"/>
              </a:rPr>
            </a:br>
            <a:r>
              <a:rPr lang="en-US" sz="1600" cap="none" spc="0" dirty="0">
                <a:latin typeface="Kermit" panose="020F0503040000060003" pitchFamily="34" charset="0"/>
              </a:rPr>
              <a:t>Description: A projection that uses two ‘Arcs,’ one going horizontally and the other going vertically, to create a UV. Useful in texturing spherical objects. It does not store the projection itself — use a “Store Named Attribute” node to access this UV in the shader editor.</a:t>
            </a:r>
            <a:br>
              <a:rPr lang="en-US" sz="1400" cap="none" spc="0" dirty="0">
                <a:latin typeface="Kermit" panose="020F0503040000060003" pitchFamily="34" charset="0"/>
              </a:rPr>
            </a:br>
            <a:br>
              <a:rPr lang="en-US" sz="1400" cap="none" spc="0" dirty="0">
                <a:latin typeface="Kermit" panose="020F0503040000060003" pitchFamily="34" charset="0"/>
              </a:rPr>
            </a:br>
            <a:br>
              <a:rPr lang="en-US" sz="1400" cap="none" spc="0" dirty="0">
                <a:latin typeface="Kermit" panose="020F0503040000060003" pitchFamily="34" charset="0"/>
              </a:rPr>
            </a:br>
            <a:br>
              <a:rPr lang="en-US" sz="1400" cap="none" spc="0" dirty="0">
                <a:latin typeface="Kermit" panose="020F0503040000060003" pitchFamily="34" charset="0"/>
              </a:rPr>
            </a:br>
            <a:endParaRPr lang="en-IN" sz="1400" cap="none" spc="0" dirty="0">
              <a:latin typeface="Kermit" panose="020F0503040000060003" pitchFamily="34" charset="0"/>
            </a:endParaRPr>
          </a:p>
        </p:txBody>
      </p:sp>
    </p:spTree>
    <p:extLst>
      <p:ext uri="{BB962C8B-B14F-4D97-AF65-F5344CB8AC3E}">
        <p14:creationId xmlns:p14="http://schemas.microsoft.com/office/powerpoint/2010/main" val="98540096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pattFill prst="pct30">
          <a:fgClr>
            <a:schemeClr val="accent1"/>
          </a:fgClr>
          <a:bgClr>
            <a:schemeClr val="bg1"/>
          </a:bgClr>
        </a:pattFill>
        <a:effectLst/>
      </p:bgPr>
    </p:bg>
    <p:spTree>
      <p:nvGrpSpPr>
        <p:cNvPr id="1" name="">
          <a:extLst>
            <a:ext uri="{FF2B5EF4-FFF2-40B4-BE49-F238E27FC236}">
              <a16:creationId xmlns:a16="http://schemas.microsoft.com/office/drawing/2014/main" id="{9ABE577A-6E5A-B520-2742-D703EC9A8C0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527A452-17FD-0DAF-16A4-B677431E45E4}"/>
              </a:ext>
            </a:extLst>
          </p:cNvPr>
          <p:cNvSpPr>
            <a:spLocks noGrp="1"/>
          </p:cNvSpPr>
          <p:nvPr>
            <p:ph type="title"/>
          </p:nvPr>
        </p:nvSpPr>
        <p:spPr>
          <a:xfrm>
            <a:off x="756841" y="526472"/>
            <a:ext cx="10084474" cy="5855855"/>
          </a:xfrm>
        </p:spPr>
        <p:txBody>
          <a:bodyPr anchor="t">
            <a:noAutofit/>
          </a:bodyPr>
          <a:lstStyle/>
          <a:p>
            <a:pPr>
              <a:lnSpc>
                <a:spcPct val="100000"/>
              </a:lnSpc>
            </a:pPr>
            <a:r>
              <a:rPr lang="en-US" sz="1800" b="1" u="sng" cap="none" spc="0" dirty="0">
                <a:latin typeface="Kermit" panose="020F0503040000060003" pitchFamily="34" charset="0"/>
              </a:rPr>
              <a:t>Triplanner Projection</a:t>
            </a:r>
            <a:br>
              <a:rPr lang="en-US" sz="1800" b="1" u="sng" cap="none" spc="0" dirty="0">
                <a:latin typeface="Kermit" panose="020F0503040000060003" pitchFamily="34" charset="0"/>
              </a:rPr>
            </a:br>
            <a:br>
              <a:rPr lang="en-US" sz="1600" cap="none" spc="0" dirty="0">
                <a:latin typeface="Kermit" panose="020F0503040000060003" pitchFamily="34" charset="0"/>
              </a:rPr>
            </a:br>
            <a:r>
              <a:rPr lang="en-US" sz="1600" cap="none" spc="0" dirty="0">
                <a:latin typeface="Kermit" panose="020F0503040000060003" pitchFamily="34" charset="0"/>
              </a:rPr>
              <a:t>Description: Stores a UV projection from all the sides with smoother falloff. Suitable for smoother geometry without sharp corners. On sharp geometry, the result will be unexpected. You can also control the falloff angle.</a:t>
            </a:r>
            <a:br>
              <a:rPr lang="en-US" sz="1600" cap="none" spc="0" dirty="0">
                <a:latin typeface="Kermit" panose="020F0503040000060003" pitchFamily="34" charset="0"/>
              </a:rPr>
            </a:br>
            <a:r>
              <a:rPr lang="en-US" sz="1600" cap="none" spc="0" dirty="0">
                <a:latin typeface="Kermit" panose="020F0503040000060003" pitchFamily="34" charset="0"/>
              </a:rPr>
              <a:t>UV attribute name is “Triplanner_Projection.” Go to the shader editor and add an attribute node, then set the attribute name to “Triplanner_Projection.”</a:t>
            </a:r>
            <a:br>
              <a:rPr lang="en-US" sz="1600" cap="none" spc="0" dirty="0">
                <a:latin typeface="Kermit" panose="020F0503040000060003" pitchFamily="34" charset="0"/>
              </a:rPr>
            </a:br>
            <a:br>
              <a:rPr lang="en-US" sz="1600" cap="none" spc="0" dirty="0">
                <a:latin typeface="Kermit" panose="020F0503040000060003" pitchFamily="34" charset="0"/>
              </a:rPr>
            </a:br>
            <a:r>
              <a:rPr lang="en-US" sz="1800" b="1" u="sng" cap="none" spc="0" dirty="0">
                <a:latin typeface="Kermit" panose="020F0503040000060003" pitchFamily="34" charset="0"/>
              </a:rPr>
              <a:t>XYZ Arc</a:t>
            </a:r>
            <a:br>
              <a:rPr lang="en-US" sz="1800" b="1" u="sng" cap="none" spc="0" dirty="0">
                <a:latin typeface="Kermit" panose="020F0503040000060003" pitchFamily="34" charset="0"/>
              </a:rPr>
            </a:br>
            <a:br>
              <a:rPr lang="en-US" sz="1600" cap="none" spc="0" dirty="0">
                <a:latin typeface="Kermit" panose="020F0503040000060003" pitchFamily="34" charset="0"/>
              </a:rPr>
            </a:br>
            <a:r>
              <a:rPr lang="en-US" sz="1600" cap="none" spc="0" dirty="0">
                <a:latin typeface="Kermit" panose="020F0503040000060003" pitchFamily="34" charset="0"/>
              </a:rPr>
              <a:t>Description: A vector of three arcs, each going on a separate axis. Each can be used to create radial weight or index on the respective axis or combine two of them to create spherical UVs. You are supposed to separate the output vector and re‑combine as needed.</a:t>
            </a:r>
            <a:endParaRPr lang="en-IN" sz="1400" cap="none" spc="0" dirty="0">
              <a:latin typeface="Kermit" panose="020F0503040000060003" pitchFamily="34" charset="0"/>
            </a:endParaRPr>
          </a:p>
        </p:txBody>
      </p:sp>
    </p:spTree>
    <p:extLst>
      <p:ext uri="{BB962C8B-B14F-4D97-AF65-F5344CB8AC3E}">
        <p14:creationId xmlns:p14="http://schemas.microsoft.com/office/powerpoint/2010/main" val="9345870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pattFill prst="pct30">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DA59D9-89E7-87D8-DCCD-D13A921FDBA8}"/>
              </a:ext>
            </a:extLst>
          </p:cNvPr>
          <p:cNvSpPr>
            <a:spLocks noGrp="1"/>
          </p:cNvSpPr>
          <p:nvPr>
            <p:ph type="title"/>
          </p:nvPr>
        </p:nvSpPr>
        <p:spPr>
          <a:xfrm>
            <a:off x="1024128" y="585215"/>
            <a:ext cx="9720072" cy="6000311"/>
          </a:xfrm>
        </p:spPr>
        <p:txBody>
          <a:bodyPr anchor="t">
            <a:normAutofit fontScale="90000"/>
          </a:bodyPr>
          <a:lstStyle/>
          <a:p>
            <a:r>
              <a:rPr lang="en-US" sz="2000" b="1" u="sng" cap="none" dirty="0">
                <a:latin typeface="Kermit" panose="020F0502020204030204" pitchFamily="34" charset="0"/>
                <a:cs typeface="Times New Roman" panose="02020603050405020304" pitchFamily="18" charset="0"/>
              </a:rPr>
              <a:t>Rebuild curves (spline index </a:t>
            </a:r>
            <a:r>
              <a:rPr lang="en-US" sz="2000" b="1" u="sng" cap="none" dirty="0" err="1">
                <a:latin typeface="Kermit" panose="020F0502020204030204" pitchFamily="34" charset="0"/>
                <a:cs typeface="Times New Roman" panose="02020603050405020304" pitchFamily="18" charset="0"/>
              </a:rPr>
              <a:t>remapper</a:t>
            </a:r>
            <a:r>
              <a:rPr lang="en-US" sz="2000" b="1" u="sng" cap="none" dirty="0">
                <a:latin typeface="Kermit" panose="020F0502020204030204" pitchFamily="34" charset="0"/>
                <a:cs typeface="Times New Roman" panose="02020603050405020304" pitchFamily="18" charset="0"/>
              </a:rPr>
              <a:t>)</a:t>
            </a:r>
            <a:br>
              <a:rPr lang="en-US" sz="2000" b="1" u="sng" cap="none" dirty="0">
                <a:latin typeface="Kermit" panose="020F0502020204030204" pitchFamily="34" charset="0"/>
                <a:cs typeface="Times New Roman" panose="02020603050405020304" pitchFamily="18" charset="0"/>
              </a:rPr>
            </a:br>
            <a:br>
              <a:rPr lang="en-US" sz="1800" cap="none" dirty="0">
                <a:latin typeface="Kermit" panose="020F0502020204030204" pitchFamily="34" charset="0"/>
                <a:cs typeface="Times New Roman" panose="02020603050405020304" pitchFamily="18" charset="0"/>
              </a:rPr>
            </a:br>
            <a:r>
              <a:rPr lang="en-US" sz="1800" cap="none" dirty="0">
                <a:latin typeface="Kermit" panose="020F0502020204030204" pitchFamily="34" charset="0"/>
                <a:cs typeface="Times New Roman" panose="02020603050405020304" pitchFamily="18" charset="0"/>
              </a:rPr>
              <a:t>description: this node group is specially designed for reindexing and reorganizing spline topology. It rebuilds curve topology by destroying the original spline organization and reassigning points to new splines based on the group ID attribute. It outputs reindexed curves with uniform cyclic state control.</a:t>
            </a:r>
            <a:br>
              <a:rPr lang="en-US" sz="1800" cap="none" dirty="0">
                <a:latin typeface="Kermit" panose="020F0502020204030204" pitchFamily="34" charset="0"/>
                <a:cs typeface="Times New Roman" panose="02020603050405020304" pitchFamily="18" charset="0"/>
              </a:rPr>
            </a:br>
            <a:br>
              <a:rPr lang="en-US" sz="1800" cap="none" dirty="0">
                <a:latin typeface="Kermit" panose="020F0502020204030204" pitchFamily="34" charset="0"/>
                <a:cs typeface="Times New Roman" panose="02020603050405020304" pitchFamily="18" charset="0"/>
              </a:rPr>
            </a:br>
            <a:r>
              <a:rPr lang="en-US" sz="1800" cap="none" dirty="0">
                <a:latin typeface="Kermit" panose="020F0502020204030204" pitchFamily="34" charset="0"/>
                <a:cs typeface="Times New Roman" panose="02020603050405020304" pitchFamily="18" charset="0"/>
              </a:rPr>
              <a:t>Use cases:</a:t>
            </a:r>
            <a:br>
              <a:rPr lang="en-US" sz="1800" cap="none" dirty="0">
                <a:latin typeface="Kermit" panose="020F0502020204030204" pitchFamily="34" charset="0"/>
                <a:cs typeface="Times New Roman" panose="02020603050405020304" pitchFamily="18" charset="0"/>
              </a:rPr>
            </a:br>
            <a:br>
              <a:rPr lang="en-US" sz="1800" cap="none" dirty="0">
                <a:latin typeface="Kermit" panose="020F0502020204030204" pitchFamily="34" charset="0"/>
                <a:cs typeface="Times New Roman" panose="02020603050405020304" pitchFamily="18" charset="0"/>
              </a:rPr>
            </a:br>
            <a:r>
              <a:rPr lang="en-US" sz="1800" cap="none" dirty="0">
                <a:latin typeface="Kermit" panose="020F0502020204030204" pitchFamily="34" charset="0"/>
                <a:cs typeface="Times New Roman" panose="02020603050405020304" pitchFamily="18" charset="0"/>
              </a:rPr>
              <a:t>spline consolidation: merging multiple splines into a single spline (assign the same group ID to all points).</a:t>
            </a:r>
            <a:br>
              <a:rPr lang="en-US" sz="1800" cap="none" dirty="0">
                <a:latin typeface="Kermit" panose="020F0502020204030204" pitchFamily="34" charset="0"/>
                <a:cs typeface="Times New Roman" panose="02020603050405020304" pitchFamily="18" charset="0"/>
              </a:rPr>
            </a:br>
            <a:br>
              <a:rPr lang="en-US" sz="1800" cap="none" dirty="0">
                <a:latin typeface="Kermit" panose="020F0502020204030204" pitchFamily="34" charset="0"/>
                <a:cs typeface="Times New Roman" panose="02020603050405020304" pitchFamily="18" charset="0"/>
              </a:rPr>
            </a:br>
            <a:r>
              <a:rPr lang="en-US" sz="1800" cap="none" dirty="0">
                <a:latin typeface="Kermit" panose="020F0502020204030204" pitchFamily="34" charset="0"/>
                <a:cs typeface="Times New Roman" panose="02020603050405020304" pitchFamily="18" charset="0"/>
              </a:rPr>
              <a:t>Spline fragmentation: splitting a single spline into multiple segments based on group ID.</a:t>
            </a:r>
            <a:br>
              <a:rPr lang="en-US" sz="1800" cap="none" dirty="0">
                <a:latin typeface="Kermit" panose="020F0502020204030204" pitchFamily="34" charset="0"/>
                <a:cs typeface="Times New Roman" panose="02020603050405020304" pitchFamily="18" charset="0"/>
              </a:rPr>
            </a:br>
            <a:br>
              <a:rPr lang="en-US" sz="1800" cap="none" dirty="0">
                <a:latin typeface="Kermit" panose="020F0502020204030204" pitchFamily="34" charset="0"/>
                <a:cs typeface="Times New Roman" panose="02020603050405020304" pitchFamily="18" charset="0"/>
              </a:rPr>
            </a:br>
            <a:r>
              <a:rPr lang="en-US" sz="1800" cap="none" dirty="0">
                <a:latin typeface="Kermit" panose="020F0502020204030204" pitchFamily="34" charset="0"/>
                <a:cs typeface="Times New Roman" panose="02020603050405020304" pitchFamily="18" charset="0"/>
              </a:rPr>
              <a:t>Topology reordering: changing spline rendering order.</a:t>
            </a:r>
            <a:br>
              <a:rPr lang="en-US" sz="1800" cap="none" dirty="0">
                <a:latin typeface="Kermit" panose="020F0502020204030204" pitchFamily="34" charset="0"/>
                <a:cs typeface="Times New Roman" panose="02020603050405020304" pitchFamily="18" charset="0"/>
              </a:rPr>
            </a:br>
            <a:br>
              <a:rPr lang="en-US" sz="1800" cap="none" dirty="0">
                <a:latin typeface="Kermit" panose="020F0502020204030204" pitchFamily="34" charset="0"/>
                <a:cs typeface="Times New Roman" panose="02020603050405020304" pitchFamily="18" charset="0"/>
              </a:rPr>
            </a:br>
            <a:r>
              <a:rPr lang="en-US" sz="2000" b="1" u="sng" cap="none" dirty="0">
                <a:latin typeface="Kermit" panose="020F0502020204030204" pitchFamily="34" charset="0"/>
                <a:cs typeface="Times New Roman" panose="02020603050405020304" pitchFamily="18" charset="0"/>
              </a:rPr>
              <a:t>Change spline type</a:t>
            </a:r>
            <a:br>
              <a:rPr lang="en-US" sz="2000" b="1" u="sng" cap="none" dirty="0">
                <a:latin typeface="Kermit" panose="020F0502020204030204" pitchFamily="34" charset="0"/>
                <a:cs typeface="Times New Roman" panose="02020603050405020304" pitchFamily="18" charset="0"/>
              </a:rPr>
            </a:br>
            <a:br>
              <a:rPr lang="en-US" sz="1800" cap="none" dirty="0">
                <a:latin typeface="Kermit" panose="020F0502020204030204" pitchFamily="34" charset="0"/>
                <a:cs typeface="Times New Roman" panose="02020603050405020304" pitchFamily="18" charset="0"/>
              </a:rPr>
            </a:br>
            <a:r>
              <a:rPr lang="en-US" sz="1800" cap="none" dirty="0">
                <a:latin typeface="Kermit" panose="020F0502020204030204" pitchFamily="34" charset="0"/>
                <a:cs typeface="Times New Roman" panose="02020603050405020304" pitchFamily="18" charset="0"/>
              </a:rPr>
              <a:t>description: dynamically converts curve spline type between poly, Bezier, Catmull Rom, and NURBS with selection-based control – enabling smoothing of sharp corners, mathematical curve refinement, and automatic handle manipulation through a unified interface.</a:t>
            </a:r>
            <a:br>
              <a:rPr lang="en-US" sz="1800" cap="none" dirty="0">
                <a:latin typeface="Kermit" panose="020F0502020204030204" pitchFamily="34" charset="0"/>
                <a:cs typeface="Times New Roman" panose="02020603050405020304" pitchFamily="18" charset="0"/>
              </a:rPr>
            </a:br>
            <a:br>
              <a:rPr lang="en-US" sz="1800" cap="none" dirty="0">
                <a:latin typeface="Kermit" panose="020F0502020204030204" pitchFamily="34" charset="0"/>
                <a:cs typeface="Times New Roman" panose="02020603050405020304" pitchFamily="18" charset="0"/>
              </a:rPr>
            </a:br>
            <a:r>
              <a:rPr lang="en-US" sz="1800" cap="none" dirty="0">
                <a:latin typeface="Kermit" panose="020F0502020204030204" pitchFamily="34" charset="0"/>
                <a:cs typeface="Times New Roman" panose="02020603050405020304" pitchFamily="18" charset="0"/>
              </a:rPr>
              <a:t>Curve select index driven switch: (0 = poly, 1 = Bezier, 2 = Catmull Rom, and 3 = NURBS)</a:t>
            </a:r>
            <a:br>
              <a:rPr lang="en-US" sz="1800" cap="none" dirty="0">
                <a:latin typeface="Kermit" panose="020F0502020204030204" pitchFamily="34" charset="0"/>
                <a:cs typeface="Times New Roman" panose="02020603050405020304" pitchFamily="18" charset="0"/>
              </a:rPr>
            </a:br>
            <a:br>
              <a:rPr lang="en-US" sz="1800" cap="none" dirty="0">
                <a:latin typeface="Kermit" panose="020F0502020204030204" pitchFamily="34" charset="0"/>
                <a:cs typeface="Times New Roman" panose="02020603050405020304" pitchFamily="18" charset="0"/>
              </a:rPr>
            </a:br>
            <a:r>
              <a:rPr lang="en-US" sz="1800" cap="none" dirty="0">
                <a:latin typeface="Kermit" panose="020F0502020204030204" pitchFamily="34" charset="0"/>
                <a:cs typeface="Times New Roman" panose="02020603050405020304" pitchFamily="18" charset="0"/>
              </a:rPr>
              <a:t>use case: converts jagged poly curves into smooth curves for organic shapes.</a:t>
            </a:r>
            <a:br>
              <a:rPr lang="en-IN" sz="1800" cap="none" dirty="0">
                <a:latin typeface="Kermit" panose="020F0502020204030204" pitchFamily="34" charset="0"/>
                <a:cs typeface="Times New Roman" panose="02020603050405020304" pitchFamily="18" charset="0"/>
              </a:rPr>
            </a:br>
            <a:endParaRPr lang="en-IN" sz="1800" cap="none" spc="0" dirty="0">
              <a:latin typeface="Kermit"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6786549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pattFill prst="pct30">
          <a:fgClr>
            <a:schemeClr val="accent1"/>
          </a:fgClr>
          <a:bgClr>
            <a:schemeClr val="bg1"/>
          </a:bgClr>
        </a:patt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C6ED3FD-AD47-BE82-AFD1-A3E83C988EB1}"/>
              </a:ext>
            </a:extLst>
          </p:cNvPr>
          <p:cNvSpPr>
            <a:spLocks noGrp="1"/>
          </p:cNvSpPr>
          <p:nvPr>
            <p:ph type="title"/>
          </p:nvPr>
        </p:nvSpPr>
        <p:spPr>
          <a:xfrm>
            <a:off x="1024128" y="585215"/>
            <a:ext cx="9720072" cy="5843293"/>
          </a:xfrm>
        </p:spPr>
        <p:txBody>
          <a:bodyPr anchor="t">
            <a:normAutofit fontScale="90000"/>
          </a:bodyPr>
          <a:lstStyle/>
          <a:p>
            <a:r>
              <a:rPr lang="en-US" sz="2000" b="1" u="sng" cap="none" dirty="0">
                <a:latin typeface="Kermit" panose="020F0503040000060003" pitchFamily="34" charset="0"/>
              </a:rPr>
              <a:t>Curve deform</a:t>
            </a:r>
            <a:br>
              <a:rPr lang="en-US" sz="2000" b="1" u="sng" cap="none" dirty="0">
                <a:latin typeface="Kermit" panose="020F0503040000060003" pitchFamily="34" charset="0"/>
              </a:rPr>
            </a:br>
            <a:br>
              <a:rPr lang="en-US" sz="2000" b="1" u="sng" cap="none" dirty="0">
                <a:latin typeface="Kermit" panose="020F0503040000060003" pitchFamily="34" charset="0"/>
              </a:rPr>
            </a:br>
            <a:r>
              <a:rPr lang="en-US" sz="1800" cap="none" dirty="0">
                <a:latin typeface="Kermit" panose="020F0503040000060003" pitchFamily="34" charset="0"/>
              </a:rPr>
              <a:t>description: deform input geometry along a target curve. It aligns geometry to the curve’s tangent while preserving local shapes with axis selection determining direction. Ideal for creating roads, pipes, vines or any geometry that needs to follow a curved path.</a:t>
            </a:r>
            <a:br>
              <a:rPr lang="en-US" sz="1800" cap="none" dirty="0">
                <a:latin typeface="Kermit" panose="020F0503040000060003" pitchFamily="34" charset="0"/>
              </a:rPr>
            </a:br>
            <a:br>
              <a:rPr lang="en-US" sz="1800" cap="none" dirty="0">
                <a:latin typeface="Kermit" panose="020F0503040000060003" pitchFamily="34" charset="0"/>
              </a:rPr>
            </a:br>
            <a:r>
              <a:rPr lang="en-US" sz="1800" cap="none" dirty="0">
                <a:latin typeface="Kermit" panose="020F0503040000060003" pitchFamily="34" charset="0"/>
              </a:rPr>
              <a:t>You can reference curve object from the scene or process curves directly from geometry nodes.  </a:t>
            </a:r>
            <a:br>
              <a:rPr lang="en-US" sz="1800" cap="none" dirty="0">
                <a:latin typeface="Kermit" panose="020F0503040000060003" pitchFamily="34" charset="0"/>
              </a:rPr>
            </a:br>
            <a:r>
              <a:rPr lang="en-US" sz="1800" cap="none" dirty="0">
                <a:latin typeface="Kermit" panose="020F0503040000060003" pitchFamily="34" charset="0"/>
              </a:rPr>
              <a:t>The ‘curve index’ input handles objects with multiple splines deform difference meshed to different splines in the same object. </a:t>
            </a:r>
            <a:br>
              <a:rPr lang="en-US" sz="1800" cap="none" dirty="0">
                <a:latin typeface="Kermit" panose="020F0503040000060003" pitchFamily="34" charset="0"/>
              </a:rPr>
            </a:br>
            <a:br>
              <a:rPr lang="en-US" sz="1800" cap="none" dirty="0">
                <a:latin typeface="Kermit" panose="020F0503040000060003" pitchFamily="34" charset="0"/>
              </a:rPr>
            </a:br>
            <a:r>
              <a:rPr lang="en-US" sz="1800" cap="none" dirty="0">
                <a:latin typeface="Kermit" panose="020F0503040000060003" pitchFamily="34" charset="0"/>
              </a:rPr>
              <a:t>It preserves original mesh topology.</a:t>
            </a:r>
            <a:br>
              <a:rPr lang="en-US" sz="1800" cap="none" dirty="0">
                <a:latin typeface="Kermit" panose="020F0503040000060003" pitchFamily="34" charset="0"/>
              </a:rPr>
            </a:br>
            <a:r>
              <a:rPr lang="en-US" sz="1800" cap="none" dirty="0">
                <a:latin typeface="Kermit" panose="020F0503040000060003" pitchFamily="34" charset="0"/>
              </a:rPr>
              <a:t>You can adjust curve path after the deformation.</a:t>
            </a:r>
            <a:br>
              <a:rPr lang="en-US" sz="1800" cap="none" dirty="0">
                <a:latin typeface="Kermit" panose="020F0503040000060003" pitchFamily="34" charset="0"/>
              </a:rPr>
            </a:br>
            <a:r>
              <a:rPr lang="en-US" sz="1800" cap="none" dirty="0">
                <a:latin typeface="Kermit" panose="020F0503040000060003" pitchFamily="34" charset="0"/>
              </a:rPr>
              <a:t>[Credit: implementation approach based on Erindale’s curve deformation tutorial(YouTube).]</a:t>
            </a:r>
            <a:br>
              <a:rPr lang="en-US" sz="1800" cap="none" dirty="0">
                <a:latin typeface="Kermit" panose="020F0503040000060003" pitchFamily="34" charset="0"/>
              </a:rPr>
            </a:br>
            <a:br>
              <a:rPr lang="en-US" sz="1800" cap="none" dirty="0">
                <a:latin typeface="Kermit" panose="020F0503040000060003" pitchFamily="34" charset="0"/>
              </a:rPr>
            </a:br>
            <a:r>
              <a:rPr lang="en-US" sz="2000" b="1" u="sng" cap="none" dirty="0">
                <a:latin typeface="Kermit" panose="020F0503040000060003" pitchFamily="34" charset="0"/>
              </a:rPr>
              <a:t>Curve optimize (for edge path to curve)</a:t>
            </a:r>
            <a:br>
              <a:rPr lang="en-US" sz="2000" b="1" u="sng" cap="none" dirty="0">
                <a:latin typeface="Kermit" panose="020F0503040000060003" pitchFamily="34" charset="0"/>
              </a:rPr>
            </a:br>
            <a:br>
              <a:rPr lang="en-US" sz="2000" b="1" u="sng" cap="none" dirty="0">
                <a:latin typeface="Kermit" panose="020F0503040000060003" pitchFamily="34" charset="0"/>
              </a:rPr>
            </a:br>
            <a:r>
              <a:rPr lang="en-US" sz="1800" cap="none" dirty="0">
                <a:latin typeface="Kermit" panose="020F0503040000060003" pitchFamily="34" charset="0"/>
              </a:rPr>
              <a:t>description: optimize the output curves from ‘edge path to curves’. Fixing high density of curves due to overlapping.</a:t>
            </a:r>
            <a:br>
              <a:rPr lang="en-US" sz="1800" cap="none" dirty="0">
                <a:latin typeface="Kermit" panose="020F0503040000060003" pitchFamily="34" charset="0"/>
              </a:rPr>
            </a:br>
            <a:br>
              <a:rPr lang="en-US" sz="1800" cap="none" dirty="0">
                <a:latin typeface="Kermit" panose="020F0503040000060003" pitchFamily="34" charset="0"/>
              </a:rPr>
            </a:br>
            <a:r>
              <a:rPr lang="en-US" sz="2000" b="1" u="sng" cap="none" dirty="0">
                <a:latin typeface="Kermit" panose="020F0503040000060003" pitchFamily="34" charset="0"/>
              </a:rPr>
              <a:t>Curve optimization iteration</a:t>
            </a:r>
            <a:br>
              <a:rPr lang="en-US" sz="2000" b="1" u="sng" cap="none" dirty="0">
                <a:latin typeface="Kermit" panose="020F0503040000060003" pitchFamily="34" charset="0"/>
              </a:rPr>
            </a:br>
            <a:br>
              <a:rPr lang="en-US" sz="2000" b="1" u="sng" cap="none" dirty="0">
                <a:latin typeface="Kermit" panose="020F0503040000060003" pitchFamily="34" charset="0"/>
              </a:rPr>
            </a:br>
            <a:r>
              <a:rPr lang="en-US" sz="1800" cap="none" dirty="0">
                <a:latin typeface="Kermit" panose="020F0503040000060003" pitchFamily="34" charset="0"/>
              </a:rPr>
              <a:t>description: optimize overlapping curves (singular iteration, you’ll have to use multiple until you get the desired result). An alternate to the “AST_Curve_Optimize (edge path to curves)” captured length input takes the spline length from a capture attribute node and pass it to the next iteration, or you can use a repeat zone as well.</a:t>
            </a:r>
            <a:br>
              <a:rPr lang="en-US" sz="1800" cap="none" dirty="0">
                <a:latin typeface="Kermit" panose="020F0503040000060003" pitchFamily="34" charset="0"/>
              </a:rPr>
            </a:br>
            <a:br>
              <a:rPr lang="en-IN" sz="1800" cap="none" dirty="0">
                <a:latin typeface="Kermit" panose="020F0503040000060003" pitchFamily="34" charset="0"/>
              </a:rPr>
            </a:br>
            <a:endParaRPr lang="en-IN" sz="1800" cap="none" spc="0" dirty="0">
              <a:latin typeface="Kermit" panose="020F0503040000060003" pitchFamily="34" charset="0"/>
            </a:endParaRPr>
          </a:p>
        </p:txBody>
      </p:sp>
    </p:spTree>
    <p:extLst>
      <p:ext uri="{BB962C8B-B14F-4D97-AF65-F5344CB8AC3E}">
        <p14:creationId xmlns:p14="http://schemas.microsoft.com/office/powerpoint/2010/main" val="34655980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pattFill prst="pct30">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D6DC6D-50FA-6B9B-CA2D-D07F1E94F51E}"/>
              </a:ext>
            </a:extLst>
          </p:cNvPr>
          <p:cNvSpPr>
            <a:spLocks noGrp="1"/>
          </p:cNvSpPr>
          <p:nvPr>
            <p:ph type="title"/>
          </p:nvPr>
        </p:nvSpPr>
        <p:spPr>
          <a:xfrm>
            <a:off x="1024128" y="585216"/>
            <a:ext cx="9720072" cy="5769402"/>
          </a:xfrm>
        </p:spPr>
        <p:txBody>
          <a:bodyPr anchor="t">
            <a:normAutofit/>
          </a:bodyPr>
          <a:lstStyle/>
          <a:p>
            <a:r>
              <a:rPr lang="en-US" sz="1800" b="1" u="sng" cap="none" dirty="0">
                <a:latin typeface="Kermit" panose="020F0503040000060003" pitchFamily="34" charset="0"/>
              </a:rPr>
              <a:t>Loft curves</a:t>
            </a:r>
            <a:br>
              <a:rPr lang="en-US" sz="1800" b="1" u="sng" cap="none" dirty="0">
                <a:latin typeface="Kermit" panose="020F0503040000060003" pitchFamily="34" charset="0"/>
              </a:rPr>
            </a:br>
            <a:br>
              <a:rPr lang="en-US" sz="1800" b="1" u="sng" cap="none" dirty="0">
                <a:latin typeface="Kermit" panose="020F0503040000060003" pitchFamily="34" charset="0"/>
              </a:rPr>
            </a:br>
            <a:r>
              <a:rPr lang="en-US" sz="1600" cap="none" dirty="0">
                <a:latin typeface="Kermit" panose="020F0503040000060003" pitchFamily="34" charset="0"/>
              </a:rPr>
              <a:t>description: generates a seamless tubular surface between input profile curves. Made this from </a:t>
            </a:r>
            <a:r>
              <a:rPr lang="en-US" sz="1600" cap="none" dirty="0" err="1">
                <a:latin typeface="Kermit" panose="020F0503040000060003" pitchFamily="34" charset="0"/>
              </a:rPr>
              <a:t>erindale’s</a:t>
            </a:r>
            <a:r>
              <a:rPr lang="en-US" sz="1600" cap="none" dirty="0">
                <a:latin typeface="Kermit" panose="020F0503040000060003" pitchFamily="34" charset="0"/>
              </a:rPr>
              <a:t> tutorial, but mine is a little different. It connects curve profiles with adaptive geometry, creating organic shapes like pipes, tentacles, sculpted surfaces, or parametric designs. It offers precise control over mesh density and interpolation for both longitudinal and cross-sectional direction.</a:t>
            </a:r>
            <a:br>
              <a:rPr lang="en-US" sz="1600" cap="none" dirty="0">
                <a:latin typeface="Kermit" panose="020F0503040000060003" pitchFamily="34" charset="0"/>
              </a:rPr>
            </a:br>
            <a:br>
              <a:rPr lang="en-US" sz="1600" cap="none" dirty="0">
                <a:latin typeface="Kermit" panose="020F0503040000060003" pitchFamily="34" charset="0"/>
              </a:rPr>
            </a:br>
            <a:r>
              <a:rPr lang="en-US" sz="1800" cap="none" dirty="0">
                <a:latin typeface="Kermit" panose="020F0503040000060003" pitchFamily="34" charset="0"/>
              </a:rPr>
              <a:t>Converts curves into continuous surfaces.</a:t>
            </a:r>
            <a:br>
              <a:rPr lang="en-US" sz="1800" b="1" u="sng" cap="none" dirty="0">
                <a:latin typeface="Kermit" panose="020F0503040000060003" pitchFamily="34" charset="0"/>
              </a:rPr>
            </a:br>
            <a:br>
              <a:rPr lang="en-US" sz="1800" b="1" u="sng" cap="none" dirty="0">
                <a:latin typeface="Kermit" panose="020F0503040000060003" pitchFamily="34" charset="0"/>
              </a:rPr>
            </a:br>
            <a:r>
              <a:rPr lang="en-US" sz="1600" cap="none" dirty="0">
                <a:latin typeface="Kermit" panose="020F0503040000060003" pitchFamily="34" charset="0"/>
              </a:rPr>
              <a:t>[Credit: core algorithm based on </a:t>
            </a:r>
            <a:r>
              <a:rPr lang="en-US" sz="1600" cap="none" dirty="0" err="1">
                <a:latin typeface="Kermit" panose="020F0503040000060003" pitchFamily="34" charset="0"/>
              </a:rPr>
              <a:t>erindale’s</a:t>
            </a:r>
            <a:r>
              <a:rPr lang="en-US" sz="1600" cap="none" dirty="0">
                <a:latin typeface="Kermit" panose="020F0503040000060003" pitchFamily="34" charset="0"/>
              </a:rPr>
              <a:t> curve lofting tutorial (</a:t>
            </a:r>
            <a:r>
              <a:rPr lang="en-US" sz="1600" cap="none" dirty="0" err="1">
                <a:latin typeface="Kermit" panose="020F0503040000060003" pitchFamily="34" charset="0"/>
              </a:rPr>
              <a:t>youtube</a:t>
            </a:r>
            <a:r>
              <a:rPr lang="en-US" sz="1600" cap="none" dirty="0">
                <a:latin typeface="Kermit" panose="020F0503040000060003" pitchFamily="34" charset="0"/>
              </a:rPr>
              <a:t>).]</a:t>
            </a:r>
            <a:br>
              <a:rPr lang="en-US" sz="1600" cap="none" dirty="0">
                <a:latin typeface="Kermit" panose="020F0503040000060003" pitchFamily="34" charset="0"/>
              </a:rPr>
            </a:br>
            <a:br>
              <a:rPr lang="en-US" sz="1800" b="1" u="sng" cap="none" dirty="0">
                <a:latin typeface="Kermit" panose="020F0503040000060003" pitchFamily="34" charset="0"/>
              </a:rPr>
            </a:br>
            <a:r>
              <a:rPr lang="en-US" sz="1800" b="1" u="sng" cap="none" dirty="0">
                <a:latin typeface="Kermit" panose="020F0503040000060003" pitchFamily="34" charset="0"/>
              </a:rPr>
              <a:t>Loop curve</a:t>
            </a:r>
            <a:br>
              <a:rPr lang="en-US" sz="1800" b="1" u="sng" cap="none" dirty="0">
                <a:latin typeface="Kermit" panose="020F0503040000060003" pitchFamily="34" charset="0"/>
              </a:rPr>
            </a:br>
            <a:br>
              <a:rPr lang="en-US" sz="1800" b="1" u="sng" cap="none" dirty="0">
                <a:latin typeface="Kermit" panose="020F0503040000060003" pitchFamily="34" charset="0"/>
              </a:rPr>
            </a:br>
            <a:r>
              <a:rPr lang="en-US" sz="1600" cap="none" dirty="0">
                <a:latin typeface="Kermit" panose="020F0503040000060003" pitchFamily="34" charset="0"/>
              </a:rPr>
              <a:t>description: created this because I forgot there’s a ‘set spline cyclic’ node. I kept this as a reminder of my stupidity (!_!). still useful for learning purposes.</a:t>
            </a:r>
            <a:br>
              <a:rPr lang="en-US" sz="1600" cap="none" dirty="0">
                <a:latin typeface="Kermit" panose="020F0503040000060003" pitchFamily="34" charset="0"/>
              </a:rPr>
            </a:br>
            <a:br>
              <a:rPr lang="en-US" sz="1600" cap="none" dirty="0">
                <a:latin typeface="Kermit" panose="020F0503040000060003" pitchFamily="34" charset="0"/>
              </a:rPr>
            </a:br>
            <a:r>
              <a:rPr lang="en-US" sz="1800" b="1" u="sng" cap="none" dirty="0">
                <a:latin typeface="Kermit" panose="020F0503040000060003" pitchFamily="34" charset="0"/>
              </a:rPr>
              <a:t>Curve rebuilder (curve island index)</a:t>
            </a:r>
            <a:br>
              <a:rPr lang="en-US" sz="1800" b="1" u="sng" cap="none" dirty="0">
                <a:latin typeface="Kermit" panose="020F0503040000060003" pitchFamily="34" charset="0"/>
              </a:rPr>
            </a:br>
            <a:br>
              <a:rPr lang="en-US" sz="1800" b="1" u="sng" cap="none" dirty="0">
                <a:latin typeface="Kermit" panose="020F0503040000060003" pitchFamily="34" charset="0"/>
              </a:rPr>
            </a:br>
            <a:r>
              <a:rPr lang="en-US" sz="1600" cap="none" dirty="0">
                <a:latin typeface="Kermit" panose="020F0503040000060003" pitchFamily="34" charset="0"/>
              </a:rPr>
              <a:t>description: branching curves are actually more than one curve. It converts input curves into mesh and extracts the island index. Then it converts back to curves with the same number of points, allowing you to have an index for curve islands. Even though those curve islands are actually more than one curve with overlapping endpoints, it automatically reverses spline direction when needed to match the original curve direction.</a:t>
            </a:r>
            <a:br>
              <a:rPr lang="en-US" sz="1600" cap="none" dirty="0">
                <a:latin typeface="Kermit" panose="020F0503040000060003" pitchFamily="34" charset="0"/>
              </a:rPr>
            </a:br>
            <a:endParaRPr lang="en-IN" sz="1600" cap="none" spc="0" dirty="0">
              <a:latin typeface="Kermit" panose="020F0503040000060003" pitchFamily="34" charset="0"/>
            </a:endParaRPr>
          </a:p>
        </p:txBody>
      </p:sp>
    </p:spTree>
    <p:extLst>
      <p:ext uri="{BB962C8B-B14F-4D97-AF65-F5344CB8AC3E}">
        <p14:creationId xmlns:p14="http://schemas.microsoft.com/office/powerpoint/2010/main" val="13496527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pattFill prst="pct30">
          <a:fgClr>
            <a:schemeClr val="accent1"/>
          </a:fgClr>
          <a:bgClr>
            <a:schemeClr val="bg1"/>
          </a:bgClr>
        </a:patt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8B5144E-068E-1A75-E2CD-CFECFB40327E}"/>
              </a:ext>
            </a:extLst>
          </p:cNvPr>
          <p:cNvSpPr>
            <a:spLocks noGrp="1"/>
          </p:cNvSpPr>
          <p:nvPr>
            <p:ph type="title"/>
          </p:nvPr>
        </p:nvSpPr>
        <p:spPr>
          <a:xfrm>
            <a:off x="1024128" y="585215"/>
            <a:ext cx="9720072" cy="5741693"/>
          </a:xfrm>
        </p:spPr>
        <p:txBody>
          <a:bodyPr anchor="t">
            <a:noAutofit/>
          </a:bodyPr>
          <a:lstStyle/>
          <a:p>
            <a:r>
              <a:rPr lang="en-US" sz="1800" b="1" u="sng" cap="none" dirty="0">
                <a:latin typeface="Kermit" panose="020F0503040000060003" pitchFamily="34" charset="0"/>
              </a:rPr>
              <a:t>Skin curve</a:t>
            </a:r>
            <a:br>
              <a:rPr lang="en-US" sz="1800" b="1" u="sng" cap="none" dirty="0">
                <a:latin typeface="Kermit" panose="020F0503040000060003" pitchFamily="34" charset="0"/>
              </a:rPr>
            </a:br>
            <a:br>
              <a:rPr lang="en-US" sz="1800" b="1" u="sng" cap="none" dirty="0">
                <a:latin typeface="Kermit" panose="020F0503040000060003" pitchFamily="34" charset="0"/>
              </a:rPr>
            </a:br>
            <a:r>
              <a:rPr lang="en-US" sz="1600" cap="none" dirty="0">
                <a:latin typeface="Kermit" panose="020F0503040000060003" pitchFamily="34" charset="0"/>
              </a:rPr>
              <a:t>description: converts input curves into tubular meshes by extruding a circular profile along the spline, with precise control over radius, resolution, and UV mapping. Generates parametric pipes, cables, or organic forms while maintaining clean topology and customizable UV mapping.</a:t>
            </a:r>
            <a:br>
              <a:rPr lang="en-US" sz="1600" cap="none" dirty="0">
                <a:latin typeface="Kermit" panose="020F0503040000060003" pitchFamily="34" charset="0"/>
              </a:rPr>
            </a:br>
            <a:br>
              <a:rPr lang="en-US" sz="1800" b="1" u="sng" cap="none" dirty="0">
                <a:latin typeface="Kermit" panose="020F0503040000060003" pitchFamily="34" charset="0"/>
              </a:rPr>
            </a:br>
            <a:r>
              <a:rPr lang="en-US" sz="1800" b="1" u="sng" cap="none" dirty="0">
                <a:latin typeface="Kermit" panose="020F0503040000060003" pitchFamily="34" charset="0"/>
              </a:rPr>
              <a:t>Spline factor</a:t>
            </a:r>
            <a:br>
              <a:rPr lang="en-US" sz="1800" b="1" u="sng" cap="none" dirty="0">
                <a:latin typeface="Kermit" panose="020F0503040000060003" pitchFamily="34" charset="0"/>
              </a:rPr>
            </a:br>
            <a:br>
              <a:rPr lang="en-US" sz="1800" b="1" u="sng" cap="none" dirty="0">
                <a:latin typeface="Kermit" panose="020F0503040000060003" pitchFamily="34" charset="0"/>
              </a:rPr>
            </a:br>
            <a:r>
              <a:rPr lang="en-US" sz="1600" cap="none" dirty="0">
                <a:latin typeface="Kermit" panose="020F0503040000060003" pitchFamily="34" charset="0"/>
              </a:rPr>
              <a:t>description: generates a factor attribute along all the input curves. Also, outputs normal individual factor from the spline parameter as well.</a:t>
            </a:r>
            <a:br>
              <a:rPr lang="en-US" sz="1600" cap="none" dirty="0">
                <a:latin typeface="Kermit" panose="020F0503040000060003" pitchFamily="34" charset="0"/>
              </a:rPr>
            </a:br>
            <a:br>
              <a:rPr lang="en-US" sz="1600" cap="none" dirty="0">
                <a:latin typeface="Kermit" panose="020F0503040000060003" pitchFamily="34" charset="0"/>
              </a:rPr>
            </a:br>
            <a:r>
              <a:rPr lang="en-US" sz="1800" b="1" u="sng" cap="none" dirty="0">
                <a:latin typeface="Kermit" panose="020F0503040000060003" pitchFamily="34" charset="0"/>
              </a:rPr>
              <a:t>Curve splitter</a:t>
            </a:r>
            <a:br>
              <a:rPr lang="en-US" sz="1800" b="1" u="sng" cap="none" dirty="0">
                <a:latin typeface="Kermit" panose="020F0503040000060003" pitchFamily="34" charset="0"/>
              </a:rPr>
            </a:br>
            <a:br>
              <a:rPr lang="en-US" sz="1800" b="1" u="sng" cap="none" dirty="0">
                <a:latin typeface="Kermit" panose="020F0503040000060003" pitchFamily="34" charset="0"/>
              </a:rPr>
            </a:br>
            <a:r>
              <a:rPr lang="en-US" sz="1600" cap="none" dirty="0">
                <a:latin typeface="Kermit" panose="020F0503040000060003" pitchFamily="34" charset="0"/>
              </a:rPr>
              <a:t>description: splits the desired endpoint of all the input splines into 2, 3, or random branches. Very useful in creating foliage and trees. It has all the necessary controls for splitting large branches into multiple smaller branches with randomization, split-point control, opening of branches, as well as direction and rotation of the split.</a:t>
            </a:r>
            <a:br>
              <a:rPr lang="en-IN" sz="1600" cap="none" dirty="0">
                <a:latin typeface="Kermit" panose="020F0503040000060003" pitchFamily="34" charset="0"/>
              </a:rPr>
            </a:br>
            <a:endParaRPr lang="en-IN" sz="1600" cap="none" spc="0" dirty="0">
              <a:latin typeface="Kermit" panose="020F0503040000060003" pitchFamily="34" charset="0"/>
            </a:endParaRPr>
          </a:p>
        </p:txBody>
      </p:sp>
    </p:spTree>
    <p:extLst>
      <p:ext uri="{BB962C8B-B14F-4D97-AF65-F5344CB8AC3E}">
        <p14:creationId xmlns:p14="http://schemas.microsoft.com/office/powerpoint/2010/main" val="36595544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27" name="Straight Connector 26">
            <a:extLst>
              <a:ext uri="{FF2B5EF4-FFF2-40B4-BE49-F238E27FC236}">
                <a16:creationId xmlns:a16="http://schemas.microsoft.com/office/drawing/2014/main" id="{358D3741-4ACF-4DA5-ABD5-0C432115CDF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useBgFill="1">
        <p:nvSpPr>
          <p:cNvPr id="28" name="Rectangle 27">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 name="Picture 16" descr="Abstract circles pattern">
            <a:extLst>
              <a:ext uri="{FF2B5EF4-FFF2-40B4-BE49-F238E27FC236}">
                <a16:creationId xmlns:a16="http://schemas.microsoft.com/office/drawing/2014/main" id="{8DE14696-49FF-E285-6DDB-2D01B8F0B9CA}"/>
              </a:ext>
            </a:extLst>
          </p:cNvPr>
          <p:cNvPicPr>
            <a:picLocks noChangeAspect="1"/>
          </p:cNvPicPr>
          <p:nvPr/>
        </p:nvPicPr>
        <p:blipFill>
          <a:blip r:embed="rId2">
            <a:alphaModFix amt="35000"/>
            <a:extLst>
              <a:ext uri="{BEBA8EAE-BF5A-486C-A8C5-ECC9F3942E4B}">
                <a14:imgProps xmlns:a14="http://schemas.microsoft.com/office/drawing/2010/main">
                  <a14:imgLayer r:embed="rId3">
                    <a14:imgEffect>
                      <a14:colorTemperature colorTemp="8800"/>
                    </a14:imgEffect>
                    <a14:imgEffect>
                      <a14:brightnessContrast bright="1000" contrast="-54000"/>
                    </a14:imgEffect>
                  </a14:imgLayer>
                </a14:imgProps>
              </a:ext>
              <a:ext uri="{28A0092B-C50C-407E-A947-70E740481C1C}">
                <a14:useLocalDpi xmlns:a14="http://schemas.microsoft.com/office/drawing/2010/main" val="0"/>
              </a:ext>
            </a:extLst>
          </a:blip>
          <a:srcRect l="5567" r="5567"/>
          <a:stretch>
            <a:fillRect/>
          </a:stretch>
        </p:blipFill>
        <p:spPr>
          <a:xfrm>
            <a:off x="20" y="-1"/>
            <a:ext cx="12188932" cy="6858000"/>
          </a:xfrm>
          <a:prstGeom prst="rect">
            <a:avLst/>
          </a:prstGeom>
          <a:pattFill prst="pct30">
            <a:fgClr>
              <a:schemeClr val="accent1"/>
            </a:fgClr>
            <a:bgClr>
              <a:schemeClr val="bg1"/>
            </a:bgClr>
          </a:pattFill>
        </p:spPr>
      </p:pic>
      <p:sp>
        <p:nvSpPr>
          <p:cNvPr id="2" name="Title 1">
            <a:extLst>
              <a:ext uri="{FF2B5EF4-FFF2-40B4-BE49-F238E27FC236}">
                <a16:creationId xmlns:a16="http://schemas.microsoft.com/office/drawing/2014/main" id="{1F572FDF-40AA-A9CE-8BEA-77E503DC4146}"/>
              </a:ext>
            </a:extLst>
          </p:cNvPr>
          <p:cNvSpPr>
            <a:spLocks noGrp="1"/>
          </p:cNvSpPr>
          <p:nvPr>
            <p:ph type="title"/>
          </p:nvPr>
        </p:nvSpPr>
        <p:spPr>
          <a:xfrm>
            <a:off x="643467" y="643467"/>
            <a:ext cx="3684437" cy="5571066"/>
          </a:xfrm>
          <a:effectLst>
            <a:outerShdw blurRad="50800" dist="38100" dir="5400000" algn="t" rotWithShape="0">
              <a:prstClr val="black">
                <a:alpha val="40000"/>
              </a:prstClr>
            </a:outerShdw>
          </a:effectLst>
        </p:spPr>
        <p:txBody>
          <a:bodyPr vert="horz" lIns="91440" tIns="45720" rIns="91440" bIns="45720" rtlCol="0" anchor="ctr">
            <a:normAutofit/>
          </a:bodyPr>
          <a:lstStyle/>
          <a:p>
            <a:pPr algn="r"/>
            <a:r>
              <a:rPr lang="en-US" dirty="0"/>
              <a:t>Curve</a:t>
            </a:r>
            <a:br>
              <a:rPr lang="en-US" dirty="0"/>
            </a:br>
            <a:r>
              <a:rPr lang="en-US" dirty="0"/>
              <a:t>primitives</a:t>
            </a:r>
          </a:p>
        </p:txBody>
      </p:sp>
      <p:cxnSp>
        <p:nvCxnSpPr>
          <p:cNvPr id="26" name="Straight Connector 25">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Content Placeholder 2">
            <a:extLst>
              <a:ext uri="{FF2B5EF4-FFF2-40B4-BE49-F238E27FC236}">
                <a16:creationId xmlns:a16="http://schemas.microsoft.com/office/drawing/2014/main" id="{A7DB3653-F1B6-42E5-1BE0-C4F4556FEF4A}"/>
              </a:ext>
            </a:extLst>
          </p:cNvPr>
          <p:cNvSpPr txBox="1">
            <a:spLocks/>
          </p:cNvSpPr>
          <p:nvPr/>
        </p:nvSpPr>
        <p:spPr>
          <a:xfrm>
            <a:off x="4971371" y="643467"/>
            <a:ext cx="6574112" cy="5571066"/>
          </a:xfrm>
          <a:prstGeom prst="rect">
            <a:avLst/>
          </a:prstGeom>
          <a:effectLst>
            <a:outerShdw blurRad="50800" dist="38100" dir="5400000" algn="t" rotWithShape="0">
              <a:prstClr val="black">
                <a:alpha val="40000"/>
              </a:prstClr>
            </a:outerShdw>
          </a:effectLst>
        </p:spPr>
        <p:txBody>
          <a:bodyPr vert="horz" lIns="45720" tIns="45720" rIns="45720" bIns="45720" numCol="1" rtlCol="0" anchor="ct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Font typeface="Tw Cen MT" panose="020B0602020104020603" pitchFamily="34" charset="0"/>
              <a:buNone/>
            </a:pPr>
            <a:r>
              <a:rPr lang="en-US" dirty="0"/>
              <a:t>List of Node Groups</a:t>
            </a:r>
          </a:p>
          <a:p>
            <a:pPr marL="514350" lvl="0" indent="-514350">
              <a:buFont typeface="+mj-lt"/>
              <a:buAutoNum type="romanUcPeriod"/>
            </a:pPr>
            <a:r>
              <a:rPr lang="en-US" dirty="0"/>
              <a:t>Bezier</a:t>
            </a:r>
          </a:p>
          <a:p>
            <a:pPr marL="514350" lvl="0" indent="-514350">
              <a:buFont typeface="+mj-lt"/>
              <a:buAutoNum type="romanUcPeriod"/>
            </a:pPr>
            <a:r>
              <a:rPr lang="en-US" dirty="0"/>
              <a:t>Curve Arch</a:t>
            </a:r>
          </a:p>
          <a:p>
            <a:pPr marL="514350" lvl="0" indent="-514350">
              <a:buFont typeface="+mj-lt"/>
              <a:buAutoNum type="romanUcPeriod"/>
            </a:pPr>
            <a:r>
              <a:rPr lang="en-US" dirty="0"/>
              <a:t>Half Star</a:t>
            </a:r>
          </a:p>
          <a:p>
            <a:pPr marL="514350" lvl="0" indent="-514350">
              <a:buFont typeface="+mj-lt"/>
              <a:buAutoNum type="romanUcPeriod"/>
            </a:pPr>
            <a:r>
              <a:rPr lang="en-US" dirty="0"/>
              <a:t>Mirrored Bezier</a:t>
            </a:r>
          </a:p>
          <a:p>
            <a:pPr marL="514350" lvl="0" indent="-514350">
              <a:buFont typeface="+mj-lt"/>
              <a:buAutoNum type="romanUcPeriod"/>
            </a:pPr>
            <a:r>
              <a:rPr lang="en-US" dirty="0"/>
              <a:t>Natural Spiral</a:t>
            </a:r>
          </a:p>
          <a:p>
            <a:pPr marL="514350" lvl="0" indent="-514350">
              <a:buFont typeface="+mj-lt"/>
              <a:buAutoNum type="romanUcPeriod"/>
            </a:pPr>
            <a:r>
              <a:rPr lang="en-US" dirty="0"/>
              <a:t>Nuclear Curve</a:t>
            </a:r>
          </a:p>
        </p:txBody>
      </p:sp>
    </p:spTree>
    <p:extLst>
      <p:ext uri="{BB962C8B-B14F-4D97-AF65-F5344CB8AC3E}">
        <p14:creationId xmlns:p14="http://schemas.microsoft.com/office/powerpoint/2010/main" val="3503654479"/>
      </p:ext>
    </p:extLst>
  </p:cSld>
  <p:clrMapOvr>
    <a:overrideClrMapping bg1="dk1" tx1="lt1" bg2="dk2" tx2="lt2" accent1="accent1" accent2="accent2" accent3="accent3" accent4="accent4" accent5="accent5" accent6="accent6" hlink="hlink" folHlink="folHlink"/>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Median">
      <a:dk1>
        <a:sysClr val="windowText" lastClr="383838"/>
      </a:dk1>
      <a:lt1>
        <a:sysClr val="window" lastClr="C0C0C0"/>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29F68FFC-748B-4FC3-BF39-7F84A6D5840F}"/>
    </a:ext>
  </a:extLst>
</a:theme>
</file>

<file path=ppt/theme/theme2.xml><?xml version="1.0" encoding="utf-8"?>
<a:theme xmlns:a="http://schemas.openxmlformats.org/drawingml/2006/main" name="Office Theme">
  <a:themeElements>
    <a:clrScheme name="Office">
      <a:dk1>
        <a:sysClr val="windowText" lastClr="383838"/>
      </a:dk1>
      <a:lt1>
        <a:sysClr val="window" lastClr="C0C0C0"/>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2">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E55E300C-652F-41FC-BBB9-E68F478D6C02}">
  <we:reference id="wa200005566" version="3.0.0.3" store="en-US" storeType="OMEX"/>
  <we:alternateReferences>
    <we:reference id="wa200005566" version="3.0.0.3" store="wa200005566"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emplate>Integral</Template>
  <TotalTime>907</TotalTime>
  <Words>4852</Words>
  <Application>Microsoft Office PowerPoint</Application>
  <PresentationFormat>Widescreen</PresentationFormat>
  <Paragraphs>181</Paragraphs>
  <Slides>44</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44</vt:i4>
      </vt:variant>
    </vt:vector>
  </HeadingPairs>
  <TitlesOfParts>
    <vt:vector size="50" baseType="lpstr">
      <vt:lpstr>Aptos</vt:lpstr>
      <vt:lpstr>Kermit</vt:lpstr>
      <vt:lpstr>Tw Cen MT</vt:lpstr>
      <vt:lpstr>Tw Cen MT Condensed</vt:lpstr>
      <vt:lpstr>Wingdings 3</vt:lpstr>
      <vt:lpstr>Integral</vt:lpstr>
      <vt:lpstr>Abhay’s Tool-Kit</vt:lpstr>
      <vt:lpstr>Contents</vt:lpstr>
      <vt:lpstr>Introduction</vt:lpstr>
      <vt:lpstr>Curves</vt:lpstr>
      <vt:lpstr>Rebuild curves (spline index remapper)  description: this node group is specially designed for reindexing and reorganizing spline topology. It rebuilds curve topology by destroying the original spline organization and reassigning points to new splines based on the group ID attribute. It outputs reindexed curves with uniform cyclic state control.  Use cases:  spline consolidation: merging multiple splines into a single spline (assign the same group ID to all points).  Spline fragmentation: splitting a single spline into multiple segments based on group ID.  Topology reordering: changing spline rendering order.  Change spline type  description: dynamically converts curve spline type between poly, Bezier, Catmull Rom, and NURBS with selection-based control – enabling smoothing of sharp corners, mathematical curve refinement, and automatic handle manipulation through a unified interface.  Curve select index driven switch: (0 = poly, 1 = Bezier, 2 = Catmull Rom, and 3 = NURBS)  use case: converts jagged poly curves into smooth curves for organic shapes. </vt:lpstr>
      <vt:lpstr>Curve deform  description: deform input geometry along a target curve. It aligns geometry to the curve’s tangent while preserving local shapes with axis selection determining direction. Ideal for creating roads, pipes, vines or any geometry that needs to follow a curved path.  You can reference curve object from the scene or process curves directly from geometry nodes.   The ‘curve index’ input handles objects with multiple splines deform difference meshed to different splines in the same object.   It preserves original mesh topology. You can adjust curve path after the deformation. [Credit: implementation approach based on Erindale’s curve deformation tutorial(YouTube).]  Curve optimize (for edge path to curve)  description: optimize the output curves from ‘edge path to curves’. Fixing high density of curves due to overlapping.  Curve optimization iteration  description: optimize overlapping curves (singular iteration, you’ll have to use multiple until you get the desired result). An alternate to the “AST_Curve_Optimize (edge path to curves)” captured length input takes the spline length from a capture attribute node and pass it to the next iteration, or you can use a repeat zone as well.  </vt:lpstr>
      <vt:lpstr>Loft curves  description: generates a seamless tubular surface between input profile curves. Made this from erindale’s tutorial, but mine is a little different. It connects curve profiles with adaptive geometry, creating organic shapes like pipes, tentacles, sculpted surfaces, or parametric designs. It offers precise control over mesh density and interpolation for both longitudinal and cross-sectional direction.  Converts curves into continuous surfaces.  [Credit: core algorithm based on erindale’s curve lofting tutorial (youtube).]  Loop curve  description: created this because I forgot there’s a ‘set spline cyclic’ node. I kept this as a reminder of my stupidity (!_!). still useful for learning purposes.  Curve rebuilder (curve island index)  description: branching curves are actually more than one curve. It converts input curves into mesh and extracts the island index. Then it converts back to curves with the same number of points, allowing you to have an index for curve islands. Even though those curve islands are actually more than one curve with overlapping endpoints, it automatically reverses spline direction when needed to match the original curve direction. </vt:lpstr>
      <vt:lpstr>Skin curve  description: converts input curves into tubular meshes by extruding a circular profile along the spline, with precise control over radius, resolution, and UV mapping. Generates parametric pipes, cables, or organic forms while maintaining clean topology and customizable UV mapping.  Spline factor  description: generates a factor attribute along all the input curves. Also, outputs normal individual factor from the spline parameter as well.  Curve splitter  description: splits the desired endpoint of all the input splines into 2, 3, or random branches. Very useful in creating foliage and trees. It has all the necessary controls for splitting large branches into multiple smaller branches with randomization, split-point control, opening of branches, as well as direction and rotation of the split. </vt:lpstr>
      <vt:lpstr>Curve primitives</vt:lpstr>
      <vt:lpstr>PowerPoint Presentation</vt:lpstr>
      <vt:lpstr>Natural Spiral  Description: It is a curve that mimics the way branches, stems, and plants curl up in nature, making it ideal for foliage creation, especially useful in making ferns, branches, and leaves.  Nuclear Curve  Description: A curve in the shape of a nuclear hazard sign. Move its center to create leaves like the Livistona plant or combine it with an “AST_Change Spline Type” to create interesting patterns and mandalas. </vt:lpstr>
      <vt:lpstr>Examples</vt:lpstr>
      <vt:lpstr>Cotton Square  Description: A bloom-capable cotton square without cotton that I created using node groups from my toolkit. It showcases the techniques that I use for creating organic shapes.  Curvy Branch  Description: It is a singular branch/twig generator that doesn’t have child branches, showcasing the use case of “AST_Natural Spiral.”  Infinity  Description: A curve in the shape of infinity, useful for animating something that needs to move in the infinity shape or for creating parametric designs.  Leaf Simple  Description: A simple leaf generator made using the nodes “AST_Bezier” and “AST_Mirrored Bezier” from this toolkit, with much control over shape and useful parameters.  </vt:lpstr>
      <vt:lpstr>Ligulate‑Petal  Description: A ligulate petal generator made using nodes from this toolkit. Very useful for creating flowers with ligulate petals like ‘Daisy’.  Lofting with Profiles  Description: An example “AST_Loft Curve” with preloaded profiles. Just give it a Bezier Curve, and it will show you a smart technique of lofting curves with auto curve sorting. By attaching the profiles to the input Bezier, you can edit the Bezier afterwards.  Palm Lanceolate  Description: Individual segment of the palm leaves made with “AST_Bezier” and “AST_Mirrored Bezier.” Modify the parameters a little, and it will work for a variety of trees with similar leaves.  Petal 2  Description: A simple petal generator. The type that is usually found in vine leaves, flowers, or in the wild. Made using “AST_Natural Spiral.”  </vt:lpstr>
      <vt:lpstr>Shortest Edge Path Optimize  Description: An example of how to optimize the geometry made using the shortest edge path technique.</vt:lpstr>
      <vt:lpstr>Generators</vt:lpstr>
      <vt:lpstr>Di‑Circle Pattern  Description: A circular mandala/pattern generator. Changing each parameter randomizes the mandala. It adds two vector circles to create these patterns.  Gothic Table Generator  Description: A round table generator in gothic style. Fully customizable with 18 parameters.  Pattern {2}  Description: A round pattern generator useful for making parametric designs. This pattern generator provides more control over the pattern you generate.  Pottery  Description: It is a pot generator with Bezier input. Just give it a Bezier in the shape of the desired pot profile (only one side), and it will generate the pot from that profile.  </vt:lpstr>
      <vt:lpstr>Rock Generator  Description: A procedural rock/boulder generator. You can even generate rocks in custom shapes by giving it a rough‑shaped geometry of the rock. By turning off the ICO option, it will generate without input geometry. You can also Remesh the rock within the node. Try all the parameters for a better understanding of their use.  Tree – 50+  Description: A tree generator with more than 50 parameters to customize it. Useful for instantly creating trees for your scenes. It can be used for creating a variety of trees, like fantasy, artistic, spooky, and wild trees, etc. </vt:lpstr>
      <vt:lpstr>Geometry</vt:lpstr>
      <vt:lpstr>Align to Grid Plane  Description: Moves the input geometry so that its lowest point sits on the viewport grid plane. A very handy node when instancing things or sampling objects from the viewport.  Bounding Box +  Description: A bounding box node with pre‑organized outputs for faster workflow. Consider the bottom plane of the bounding box of your geometry as A, B, C, and D, and the top plane as A’, B’, C’, and D’. It outputs all the corner positions of the bounding box along with its center, center of the bottom plane (base), scale, and bounding surface area. Where A is the “MIN” point and C’ is the “MAX” point. Just hide the unnecessary outputs with ‘Ctrl+H’ after plugging in the needed outputs.  Bound Box Group Index  Description: Grouped bounding boxes. “Creates bounding boxes for each loose or group‑indexed geometry,” or geometry with multiple meshes. Input the mesh island’s island index in the group index. Output vectors are field outputs accordingly. Learned this node from Erindale’s tutorial on bounding boxes.  Bounding Grid Description: Creates a grid on the lowest point of the input geometry. Scales to the X and Y size of the input geometry. </vt:lpstr>
      <vt:lpstr>Bounding Lattice  Description: Creates a lattice around the input geometry matching the bounding box.  Rotate Geometry  Description: Rotates geometry with field inputs, unlike transform geometry, where you can only rotate whole geometry. With this node, you can rotate the selected part of your geometry with smooth falloff. You can choose the axis, center of rotation, and angle. The factor input is where you put the mask of the selected geometry.  Self Iterate Geometry Description: Distributes itself on its own points with each iteration. Caution: Only use simple geometry with a lower vertex count. Using a high‑density mesh or geometry will cause your PC to freeze or crash. Useful in creating abstract art. </vt:lpstr>
      <vt:lpstr>Selective Join Geometry  Description: It lets you join 5 geometries on the base geometry with an index switch. Each iteration of the index switch adds the next input geometry to the base geometry. Use case: Imagine you made a tree. Now you want to control the visibility of each part of your tree (e.g., base branches, secondary branches, roots, twigs, leaves, etc.). You can just plug in the different parts of your tree in the geo inputs on this node and connect the index switch to the group input.  Simplify for Viewport  Description: It lets you ‘Convex hull’ the heavy geometry but automatically switch to the original geometry when you render. Very useful when dealing with heavy instances. Just plug it in between the geometry that you want to instance and the Instance on Points node.  Transform Geometry +  Description: A basic Transform Geometry node but with field inputs, meaning you can transform geometry selectively or input field values. It also has a center input, which changes the center of transformation. The default is 0,0,0.</vt:lpstr>
      <vt:lpstr>Instances</vt:lpstr>
      <vt:lpstr>Align Instances to Topology  Description: Instances on input geometry with perfect alignment to the face normal and the center of the input geometry.  Alternative Distribution  Description: Distributes instances on a curve in alternate or opposite directions, like leaves on twigs of some plants. Useful for creating foliage and plants.  Bounding Box Instances  Description: Creates bounding boxes for instances. Learned from Erindale’s tutorial on bounding boxes.  Circular Distribution  Description: Distributes instances in a circular manner with tilt, twist, and rotation control.  </vt:lpstr>
      <vt:lpstr>Collection Info +  Description: Collection info with collection bounding boxes and MIN and MAX vectors. Useful for instance packing. Learned from Erindale’s tutorial on instance packing.  Collection Info Custom Index  Description: Collection info with an index based on position on a chosen axis or circular index. You can reverse the index afterward. You can also move around the items in your collection in the viewport, and it will automatically update the index in geometry nodes. A very useful node for making interactable models.  Instance Packer  Description: For packing objects that are not the same size but perfectly spaced according to their size. Needs Collection Info + to pair with it.  Instance on Edges  Description: Distributes instances on edges. The surface normal input aligns the rotation of instances to the input geometry. </vt:lpstr>
      <vt:lpstr>PowerPoint Presentation</vt:lpstr>
      <vt:lpstr>Aloe Vera Leaf  Description: An Aloe Vera leaf generator. Can be modified to make similar plants too, e.g., cacti.  Balloon  Description: A balloon generator useful as a placeholder for instancing something.  Icosahedron  Description: An icosahedron generator, useful as a placeholder for instancing something.  Julia Fractal  Description: A 4D fractal called Julia.  Lattice  Description: A lattice generator, useful for making buildings, houses, etc.  Prism  Description: A prism generator, useful as a placeholder for instancing something.  </vt:lpstr>
      <vt:lpstr> Pyramid  Description: A pyramid generator, useful as a placeholder for instancing something.  Slicing circle  Description: A circle that can be bisected at any point. Useful as a placeholder for leaves in foliage creation.  Tetrahedron  Description: A tetrahedron generator, useful as a placeholder for instancing something. </vt:lpstr>
      <vt:lpstr>Modifiers</vt:lpstr>
      <vt:lpstr>Add Scales  Description: Adds scales on the surface of the input geometry.  Damage Geometry  Description: Damages/breaks up the input geometry to give it an old, withered look.  Fractal Shaper  Description: Modulates the input geometry to a stepped look. Useful in landscape creation for generating the different layers of the terrain.  Mirror Geometry  Description: Quickly mirrors the input geometry on the X or Y axis.  Points to Lattice  Description: Inputs a bunch of points and creates a kind of lattice out of them. It has very specific use cases, like abstract art or creating a plant in a certain shape.  </vt:lpstr>
      <vt:lpstr>Surface Cobble  Description: Turns the surface of the input geometry into cobblestone. Great for creating cobblestone walls, paths, and other rocky assets.  Terrain Displacement  Description: Displaces a height map into a terrain with precise control and subdivision setup. A very useful node — I use this all the time for all of my terrains.  Trim Geometry  Description: Trims the input geometry on the X, Y, or Z axis from both sides, just like a trim curve node. It uses a Boolean node, so it’s not super fast on heavy meshes..</vt:lpstr>
      <vt:lpstr>Points</vt:lpstr>
      <vt:lpstr>Distribute Points in Curve  Description: Distributes points in the area that the input curve covers, whether it is cyclic or not. A non‑cyclic curve will have points distributed in the concave area/section. You can control the density of points, randomize them, and control the probability of spawning.  Phyllotaxis  Description: Points distributed in a phyllotaxis pattern. Useful for creating organic projects like plants and trees, especially flowers.  Points to Spline  Description: Creates a spline from the input points. A little different from the base node. You can choose the spline type and have the option for inbuilt circular weight (basically, it creates a radial gradient from the world center and uses it as weight). You can input a position to overwrite the world position for the circular weight. </vt:lpstr>
      <vt:lpstr>Selection</vt:lpstr>
      <vt:lpstr>Expand Selection  Description: Expands your Boolean selection by one vertex in all directions. Learned from Erindale’s tutorial on geometry selection.  Mesh Proximity  Description: Creates a mask and falloff based on the distance and clipping between target and reference geometry. Input takes the geometry from which you want to create the mask.  Minimum Distance  Description: Outputs the distance between the input geometry and the location input or the object input, and outputs a selection based on the epsilon.  Nearest Point Selection  Description: Selects the nearest point from the input object (or empty object). Useful for selecting specific points in the input geometry.  Select by Direction  Description: Selects based on a certain angle (facing a certain angle).</vt:lpstr>
      <vt:lpstr>Select by Index  Description: Selects based on the index occurrence. For example, select every 2nd vertex (even). The selection can be inverted by changing the “Equals to” input value. Also allows a custom index.  Select by Normal  Description: Selects based on the X, Y, and Z direction of the normals of the geometry.  Select by Position  Description: Selects based on whether the position of the input geometry is greater or lesser than the input value on the X, Y, or Z axis.   </vt:lpstr>
      <vt:lpstr>Utilities</vt:lpstr>
      <vt:lpstr>Accumulate Curve  Description: Accumulates the position, tangent, and normal of the input curve on any position/point on the input curve. Control that point using the length input.  Flip Indices  Description: Flips the grid (2D) indices. For example, if your geometry has two indices going on different axes, you can switch them using this node. Learned from Erindale’s tutorial on Index.  Fold Attribute  Description: Folds the input attribute at the input value. For example, if the input attribute ranges from 0 to 1 and the value input is set to 1, it will turn the range from “0 to 1” into “0 to 1 to 0.” If the value input is set to 0.5, then it becomes “0 to 1 to 0 to 1 to 0.”  </vt:lpstr>
      <vt:lpstr>Grid Index  Description: Projects a grid of indices on X and Y coordinates. This custom index can be used for sampling. Use case: Joining two ends of two pipes/cylinders with different indices. Joining them with their index will create messy geometry because of misaligned indices. Assign this custom index to both the end loops/circles, then join them to create seamless joints.  Map Attribute  Description: Re‑ranges the input attribute. Automatically clamps the minimum value to 0 and the maximum value to 1.  Store Edge Angle  Description: Stores the edge angle, signed and unsigned, to the geometry for texturing purposes. You can use the stored data in shader nodes using an attribute node with the input attribute name set to Signed or Unsigned.    </vt:lpstr>
      <vt:lpstr>Value ++  Description: A value node with some extra options. The positive and negative outputs are the positive and negative integers of the base input value. Random in Range {+‑} will give a random value between the positive and negative integers of the base value. The %% input is a multiplier to the base value, and value to %% will give a random value between the base value and the multiplied result.  View Instance Attribute  Description: Visualizes a float attribute of ‘Instances’ with points through the weight output. The radius controls the point radius. Only for viewing the attribute to verify or check it.</vt:lpstr>
      <vt:lpstr>Vector</vt:lpstr>
      <vt:lpstr>Add Noise  Description: Noise set‑up for randomly displacing geometries.  Cube Projection  Description: Stores a UV projection from all the sides of the input geometry. Suitable for geometry with sharp corners like hard‑surface modeling. UV attribute name is “Cube_Projection.” Go to the shader editor and add an attribute node, then set the attribute name to “Cube_Projection.”  Cylinder Projection  Description: Stores a UV projection. Unlike “AST_Cube_Projection,” this UV is three‑segmented: two sides (Top and Bottom) and a third sideways loop, just like a cylinder. Suitable for cylinder‑like geometry such as pillars and tree trunks. UV attribute name is “Cylinder_Projection.” Go to the shader editor and add an attribute node, then set the attribute name to “Cylinder_Projection.”  </vt:lpstr>
      <vt:lpstr>Landscape Projection  Description: Stores a UV projection from all the sides like “AST_Cube_Projection,” but the Top and Bottom sides have very sharp edges and only show up in nearly completely flat areas, making it ideal for texturing landscapes. Using default UV on landscapes creates angled textures that look very ugly; this fixes that. You can control at what angle the Top and Bottom UV should show up. You can also flip the X and Y coordinates with the alternate XY mask input. UV attribute name is “Landscape_Projection.” Go to the shader editor and add an attribute node, then set the attribute name to “Landscape_Projection.  Map Vector Attribute  Description: Re‑ranges the input vector attribute. Automatically clamps the minimum value to 0 and the maximum value to 1.  Ping Pong Vector  Description: Ping‑pongs a vector input, similar to Fold Attribute.  Sphere Projection  Description: A projection that uses two ‘Arcs,’ one going horizontally and the other going vertically, to create a UV. Useful in texturing spherical objects. It does not store the projection itself — use a “Store Named Attribute” node to access this UV in the shader editor.    </vt:lpstr>
      <vt:lpstr>Triplanner Projection  Description: Stores a UV projection from all the sides with smoother falloff. Suitable for smoother geometry without sharp corners. On sharp geometry, the result will be unexpected. You can also control the falloff angle. UV attribute name is “Triplanner_Projection.” Go to the shader editor and add an attribute node, then set the attribute name to “Triplanner_Projection.”  XYZ Arc  Description: A vector of three arcs, each going on a separate axis. Each can be used to create radial weight or index on the respective axis or combine two of them to create spherical UVs. You are supposed to separate the output vector and re‑combine as needed.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Abhay’s Tool-Kit</dc:title>
  <dc:creator>Abhay Siddhartha</dc:creator>
  <cp:lastModifiedBy>Abhay Ratan Siddhartha [BCA - 2022]</cp:lastModifiedBy>
  <cp:revision>78</cp:revision>
  <dcterms:created xsi:type="dcterms:W3CDTF">2025-06-30T06:45:21Z</dcterms:created>
  <dcterms:modified xsi:type="dcterms:W3CDTF">2025-08-28T08:38:09Z</dcterms:modified>
</cp:coreProperties>
</file>

<file path=docProps/thumbnail.jpeg>
</file>